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70" r:id="rId7"/>
    <p:sldId id="275" r:id="rId8"/>
    <p:sldId id="271" r:id="rId9"/>
    <p:sldId id="274" r:id="rId10"/>
    <p:sldId id="276" r:id="rId11"/>
    <p:sldId id="277" r:id="rId12"/>
    <p:sldId id="272" r:id="rId13"/>
    <p:sldId id="262" r:id="rId14"/>
    <p:sldId id="263" r:id="rId15"/>
    <p:sldId id="264" r:id="rId16"/>
    <p:sldId id="265" r:id="rId17"/>
    <p:sldId id="266" r:id="rId18"/>
    <p:sldId id="273" r:id="rId19"/>
    <p:sldId id="267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CD4FD-4A1F-4F50-B4F6-B3B87EB36075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2AF3D-C5EC-4630-8735-501F935A86AD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5FB2E-18AF-4EB3-8C1F-1B0FF4934C98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06994B-7167-4D5E-A54F-E1DBF080C4C5}" type="slidenum">
              <a:rPr lang="es-ES" smtClean="0"/>
              <a:pPr>
                <a:defRPr/>
              </a:pPr>
              <a:t>2</a:t>
            </a:fld>
            <a:endParaRPr lang="es-E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52946" y="720933"/>
            <a:ext cx="4952110" cy="3392624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28521"/>
            <a:ext cx="5028986" cy="411209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56149" y="722396"/>
            <a:ext cx="4947305" cy="3389699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28521"/>
            <a:ext cx="5028986" cy="4112094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B80030-91F6-4E30-B871-7ED93B8DC6D4}" type="slidenum">
              <a:rPr lang="es-ES" smtClean="0"/>
              <a:pPr>
                <a:defRPr/>
              </a:pPr>
              <a:t>4</a:t>
            </a:fld>
            <a:endParaRPr lang="es-E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52946" y="720933"/>
            <a:ext cx="4952110" cy="3392624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28521"/>
            <a:ext cx="5028986" cy="411209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56149" y="722396"/>
            <a:ext cx="4947305" cy="3389699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28521"/>
            <a:ext cx="5028986" cy="4112094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56149" y="722396"/>
            <a:ext cx="4947305" cy="3389699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28521"/>
            <a:ext cx="5028986" cy="4112094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56149" y="722396"/>
            <a:ext cx="4947305" cy="3389699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8" y="4328521"/>
            <a:ext cx="5028986" cy="4112094"/>
          </a:xfrm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1B82F6-A966-4107-8EBC-4F364C2F4212}" type="slidenum">
              <a:rPr lang="es-ES" smtClean="0"/>
              <a:pPr>
                <a:defRPr/>
              </a:pPr>
              <a:t>19</a:t>
            </a:fld>
            <a:endParaRPr lang="es-E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2F0C-C610-4C1A-8D67-C5A7B8CEBEF7}" type="datetimeFigureOut">
              <a:rPr lang="ca-ES" smtClean="0"/>
              <a:t>31/05/2012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1CB9-6788-48EE-8AF9-EEDBA12B3B51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eremarques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1994" y="1916832"/>
            <a:ext cx="7818438" cy="208915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2400"/>
              </a:spcAft>
              <a:defRPr/>
            </a:pPr>
            <a:r>
              <a:rPr lang="es-E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Aulas 2.0</a:t>
            </a:r>
            <a:r>
              <a:rPr lang="es-E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en el marco de un currículum bimodal</a:t>
            </a:r>
            <a:endParaRPr lang="es-ES" sz="4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544393"/>
            <a:ext cx="6400800" cy="1196975"/>
          </a:xfrm>
        </p:spPr>
        <p:txBody>
          <a:bodyPr/>
          <a:lstStyle/>
          <a:p>
            <a:pPr eaLnBrk="1" hangingPunct="1"/>
            <a:r>
              <a:rPr lang="es-ES" sz="2000" dirty="0" smtClean="0"/>
              <a:t>Pere </a:t>
            </a:r>
            <a:r>
              <a:rPr lang="es-ES" sz="2000" dirty="0" err="1" smtClean="0"/>
              <a:t>Marquès</a:t>
            </a:r>
            <a:r>
              <a:rPr lang="es-ES" sz="2000" dirty="0" smtClean="0"/>
              <a:t> (2011). </a:t>
            </a:r>
            <a:r>
              <a:rPr lang="es-ES" sz="2000" dirty="0" err="1" smtClean="0"/>
              <a:t>UAB</a:t>
            </a:r>
            <a:r>
              <a:rPr lang="es-ES" sz="2000" dirty="0" smtClean="0"/>
              <a:t> - grupo </a:t>
            </a:r>
            <a:r>
              <a:rPr lang="es-ES" sz="2000" dirty="0" err="1" smtClean="0"/>
              <a:t>DIM</a:t>
            </a:r>
            <a:endParaRPr lang="es-ES" sz="2000" dirty="0" smtClean="0"/>
          </a:p>
          <a:p>
            <a:pPr eaLnBrk="1" hangingPunct="1"/>
            <a:r>
              <a:rPr lang="es-ES" sz="2000" dirty="0" smtClean="0">
                <a:hlinkClick r:id="rId3"/>
              </a:rPr>
              <a:t>http://peremarques.blogspot.com</a:t>
            </a:r>
            <a:r>
              <a:rPr lang="es-ES" sz="2000" dirty="0" smtClean="0">
                <a:hlinkClick r:id="rId3"/>
              </a:rPr>
              <a:t>/</a:t>
            </a:r>
            <a:endParaRPr lang="es-ES" sz="2000" dirty="0" smtClean="0"/>
          </a:p>
          <a:p>
            <a:pPr eaLnBrk="1" hangingPunct="1"/>
            <a:endParaRPr lang="es-ES" sz="2000" dirty="0" smtClean="0"/>
          </a:p>
        </p:txBody>
      </p:sp>
      <p:pic>
        <p:nvPicPr>
          <p:cNvPr id="2054" name="Picture 7" descr="dimno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5589588"/>
            <a:ext cx="1295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uab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5734050"/>
            <a:ext cx="14398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0" y="116632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Seminario permanente “enseñar y aprender con TIC”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3203575" y="1916113"/>
            <a:ext cx="4824413" cy="4392612"/>
          </a:xfrm>
          <a:prstGeom prst="ellipse">
            <a:avLst/>
          </a:prstGeom>
          <a:solidFill>
            <a:srgbClr val="97FFC6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dirty="0">
              <a:solidFill>
                <a:srgbClr val="FFFF00"/>
              </a:solidFill>
            </a:endParaRPr>
          </a:p>
        </p:txBody>
      </p:sp>
      <p:sp>
        <p:nvSpPr>
          <p:cNvPr id="15363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1557338"/>
            <a:ext cx="4103687" cy="3816350"/>
          </a:xfrm>
          <a:prstGeom prst="ellipse">
            <a:avLst/>
          </a:prstGeom>
          <a:solidFill>
            <a:srgbClr val="FFFF85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400" b="1">
              <a:latin typeface="Calibri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23850" y="-100013"/>
            <a:ext cx="8424863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DESARROLLO CURRICULAR BIMODAL</a:t>
            </a:r>
            <a:endParaRPr lang="es-ES_tradnl" sz="400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5365" name="11 CuadroTexto"/>
          <p:cNvSpPr txBox="1">
            <a:spLocks noChangeArrowheads="1"/>
          </p:cNvSpPr>
          <p:nvPr/>
        </p:nvSpPr>
        <p:spPr bwMode="auto">
          <a:xfrm>
            <a:off x="755650" y="2270125"/>
            <a:ext cx="3024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C00000"/>
                </a:solidFill>
                <a:latin typeface="Calibri" pitchFamily="34" charset="0"/>
              </a:rPr>
              <a:t>VOCABULARIO/DATOS INDISPENSABLES</a:t>
            </a:r>
            <a:r>
              <a:rPr lang="es-ES" sz="2400" b="1">
                <a:latin typeface="Calibri" pitchFamily="34" charset="0"/>
              </a:rPr>
              <a:t> </a:t>
            </a:r>
            <a:r>
              <a:rPr lang="es-ES" sz="2000" b="1">
                <a:latin typeface="Calibri" pitchFamily="34" charset="0"/>
              </a:rPr>
              <a:t>conceptos, personas, hechos…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15366" name="12 CuadroTexto"/>
          <p:cNvSpPr txBox="1">
            <a:spLocks noChangeArrowheads="1"/>
          </p:cNvSpPr>
          <p:nvPr/>
        </p:nvSpPr>
        <p:spPr bwMode="auto">
          <a:xfrm>
            <a:off x="4500563" y="2538413"/>
            <a:ext cx="28082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C00000"/>
                </a:solidFill>
                <a:latin typeface="Calibri" pitchFamily="34" charset="0"/>
              </a:rPr>
              <a:t>ACTIVIDADES </a:t>
            </a:r>
          </a:p>
          <a:p>
            <a:pPr algn="ctr"/>
            <a:r>
              <a:rPr lang="es-ES" sz="2400" b="1">
                <a:solidFill>
                  <a:srgbClr val="C00000"/>
                </a:solidFill>
                <a:latin typeface="Calibri" pitchFamily="34" charset="0"/>
              </a:rPr>
              <a:t>PRÁCTICAS  BÁSICAS</a:t>
            </a:r>
          </a:p>
          <a:p>
            <a:pPr algn="ctr">
              <a:buFont typeface="Arial" charset="0"/>
              <a:buChar char="•"/>
            </a:pPr>
            <a:r>
              <a:rPr lang="es-ES" sz="2000" b="1">
                <a:latin typeface="Calibri" pitchFamily="34" charset="0"/>
              </a:rPr>
              <a:t>individuales/ grupales</a:t>
            </a:r>
          </a:p>
          <a:p>
            <a:pPr algn="ctr">
              <a:buFont typeface="Arial" charset="0"/>
              <a:buChar char="•"/>
            </a:pPr>
            <a:r>
              <a:rPr lang="es-ES" sz="2000" b="1">
                <a:latin typeface="Calibri" pitchFamily="34" charset="0"/>
              </a:rPr>
              <a:t>aplicativas/ heurísticas</a:t>
            </a:r>
          </a:p>
          <a:p>
            <a:pPr algn="ctr"/>
            <a:endParaRPr lang="es-ES" sz="2000" b="1">
              <a:latin typeface="Calibri" pitchFamily="34" charset="0"/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3203575" y="1916113"/>
            <a:ext cx="4824413" cy="43926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dirty="0">
              <a:solidFill>
                <a:srgbClr val="FFFF00"/>
              </a:solidFill>
            </a:endParaRPr>
          </a:p>
        </p:txBody>
      </p:sp>
      <p:sp>
        <p:nvSpPr>
          <p:cNvPr id="15368" name="11 CuadroTexto"/>
          <p:cNvSpPr txBox="1">
            <a:spLocks noChangeArrowheads="1"/>
          </p:cNvSpPr>
          <p:nvPr/>
        </p:nvSpPr>
        <p:spPr bwMode="auto">
          <a:xfrm>
            <a:off x="2700338" y="6165850"/>
            <a:ext cx="6337300" cy="460375"/>
          </a:xfrm>
          <a:prstGeom prst="rect">
            <a:avLst/>
          </a:prstGeom>
          <a:solidFill>
            <a:srgbClr val="341FD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solidFill>
                  <a:schemeClr val="bg1"/>
                </a:solidFill>
                <a:latin typeface="Calibri" pitchFamily="34" charset="0"/>
              </a:rPr>
              <a:t>NO</a:t>
            </a:r>
            <a:r>
              <a:rPr lang="es-ES" sz="2000" b="1">
                <a:solidFill>
                  <a:schemeClr val="bg1"/>
                </a:solidFill>
                <a:latin typeface="Calibri" pitchFamily="34" charset="0"/>
              </a:rPr>
              <a:t> necesito memorizar: todos los datos y procedimientos</a:t>
            </a:r>
          </a:p>
        </p:txBody>
      </p:sp>
      <p:sp>
        <p:nvSpPr>
          <p:cNvPr id="30" name="12 CuadroTexto"/>
          <p:cNvSpPr txBox="1">
            <a:spLocks noChangeArrowheads="1"/>
          </p:cNvSpPr>
          <p:nvPr/>
        </p:nvSpPr>
        <p:spPr bwMode="auto">
          <a:xfrm>
            <a:off x="755650" y="692150"/>
            <a:ext cx="2447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MEMORIZAR</a:t>
            </a:r>
          </a:p>
        </p:txBody>
      </p:sp>
      <p:sp>
        <p:nvSpPr>
          <p:cNvPr id="31" name="12 CuadroTexto"/>
          <p:cNvSpPr txBox="1">
            <a:spLocks noChangeArrowheads="1"/>
          </p:cNvSpPr>
          <p:nvPr/>
        </p:nvSpPr>
        <p:spPr bwMode="auto">
          <a:xfrm>
            <a:off x="4572000" y="960438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saber HACER</a:t>
            </a:r>
          </a:p>
        </p:txBody>
      </p:sp>
      <p:sp>
        <p:nvSpPr>
          <p:cNvPr id="15371" name="11 CuadroTexto"/>
          <p:cNvSpPr txBox="1">
            <a:spLocks noChangeArrowheads="1"/>
          </p:cNvSpPr>
          <p:nvPr/>
        </p:nvSpPr>
        <p:spPr bwMode="auto">
          <a:xfrm>
            <a:off x="179388" y="4830763"/>
            <a:ext cx="2808287" cy="830262"/>
          </a:xfrm>
          <a:prstGeom prst="rect">
            <a:avLst/>
          </a:prstGeom>
          <a:solidFill>
            <a:srgbClr val="341FD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800" b="1">
                <a:solidFill>
                  <a:schemeClr val="bg1"/>
                </a:solidFill>
                <a:latin typeface="Calibri" pitchFamily="34" charset="0"/>
              </a:rPr>
              <a:t>Y </a:t>
            </a:r>
            <a:r>
              <a:rPr lang="es-ES" sz="2000" b="1">
                <a:solidFill>
                  <a:schemeClr val="bg1"/>
                </a:solidFill>
                <a:latin typeface="Calibri" pitchFamily="34" charset="0"/>
              </a:rPr>
              <a:t>recordar experiencias, tener criterio</a:t>
            </a:r>
          </a:p>
        </p:txBody>
      </p:sp>
      <p:sp>
        <p:nvSpPr>
          <p:cNvPr id="15372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(2011)</a:t>
            </a:r>
          </a:p>
        </p:txBody>
      </p:sp>
      <p:pic>
        <p:nvPicPr>
          <p:cNvPr id="15373" name="34 Imagen" descr="cerebrocar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3130550"/>
            <a:ext cx="94615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CuadroTexto"/>
          <p:cNvSpPr txBox="1"/>
          <p:nvPr/>
        </p:nvSpPr>
        <p:spPr>
          <a:xfrm>
            <a:off x="4356100" y="1373188"/>
            <a:ext cx="27368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consultando información</a:t>
            </a:r>
          </a:p>
        </p:txBody>
      </p:sp>
      <p:pic>
        <p:nvPicPr>
          <p:cNvPr id="15375" name="22 Imagen" descr="relojaren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908050"/>
            <a:ext cx="63341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539750" y="1125538"/>
            <a:ext cx="30241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comprender, usar, explicar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427538" y="5026025"/>
            <a:ext cx="1223962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memoria</a:t>
            </a:r>
          </a:p>
          <a:p>
            <a:pPr algn="ctr">
              <a:defRPr/>
            </a:pP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</a:t>
            </a:r>
            <a:r>
              <a:rPr lang="es-E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5378" name="36 Imagen" descr="computer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652963"/>
            <a:ext cx="141446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47 Imagen" descr="esferainternet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07125" y="4437063"/>
            <a:ext cx="7461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24 Imagen" descr="libreta2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3" y="4292600"/>
            <a:ext cx="8255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21 Imagen" descr="lapiz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263" y="4222750"/>
            <a:ext cx="3349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33 CuadroTexto"/>
          <p:cNvSpPr txBox="1">
            <a:spLocks noChangeArrowheads="1"/>
          </p:cNvSpPr>
          <p:nvPr/>
        </p:nvSpPr>
        <p:spPr bwMode="auto">
          <a:xfrm>
            <a:off x="2916238" y="4292600"/>
            <a:ext cx="1511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C00000"/>
                </a:solidFill>
              </a:rPr>
              <a:t>leer</a:t>
            </a:r>
          </a:p>
          <a:p>
            <a:pPr algn="ctr"/>
            <a:r>
              <a:rPr lang="es-ES" b="1">
                <a:solidFill>
                  <a:srgbClr val="C00000"/>
                </a:solidFill>
              </a:rPr>
              <a:t>expresarse</a:t>
            </a:r>
          </a:p>
        </p:txBody>
      </p:sp>
      <p:sp>
        <p:nvSpPr>
          <p:cNvPr id="15383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092950" y="476250"/>
            <a:ext cx="2016125" cy="1728788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rgbClr val="FFFF85"/>
                </a:solidFill>
                <a:latin typeface="Calibri" pitchFamily="34" charset="0"/>
              </a:rPr>
              <a:t>TUTORÍA</a:t>
            </a:r>
          </a:p>
          <a:p>
            <a:pPr algn="ctr">
              <a:buFont typeface="Arial" charset="0"/>
              <a:buChar char="•"/>
            </a:pPr>
            <a:r>
              <a:rPr lang="es-ES_tradnl" sz="2000" b="1">
                <a:solidFill>
                  <a:schemeClr val="bg1"/>
                </a:solidFill>
                <a:latin typeface="Calibri" pitchFamily="34" charset="0"/>
              </a:rPr>
              <a:t>desarrollo</a:t>
            </a:r>
          </a:p>
          <a:p>
            <a:pPr algn="ctr">
              <a:buFont typeface="Arial" charset="0"/>
              <a:buChar char="•"/>
            </a:pPr>
            <a:r>
              <a:rPr lang="es-ES_tradnl" sz="2000" b="1">
                <a:solidFill>
                  <a:schemeClr val="bg1"/>
                </a:solidFill>
                <a:latin typeface="Calibri" pitchFamily="34" charset="0"/>
              </a:rPr>
              <a:t>emociones</a:t>
            </a:r>
            <a:endParaRPr lang="es-ES_tradnl" sz="24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es-ES_tradnl" sz="2000" b="1">
                <a:solidFill>
                  <a:schemeClr val="bg1"/>
                </a:solidFill>
                <a:latin typeface="Calibri" pitchFamily="34" charset="0"/>
              </a:rPr>
              <a:t>talentos</a:t>
            </a:r>
          </a:p>
          <a:p>
            <a:pPr algn="ctr">
              <a:buFont typeface="Arial" charset="0"/>
              <a:buChar char="•"/>
            </a:pPr>
            <a:r>
              <a:rPr lang="es-ES_tradnl" sz="2000" b="1">
                <a:solidFill>
                  <a:schemeClr val="bg1"/>
                </a:solidFill>
                <a:latin typeface="Calibri" pitchFamily="34" charset="0"/>
              </a:rPr>
              <a:t>social</a:t>
            </a:r>
            <a:endParaRPr lang="es-ES" sz="2400" b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5384" name="23 Imagen" descr="calculadora3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950" y="3860800"/>
            <a:ext cx="865188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15888"/>
            <a:ext cx="9144000" cy="5016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2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¿ES NECESARIO MEMORIZAR TANTO HOY EN DÍA?</a:t>
            </a:r>
            <a:endParaRPr lang="es-ES" sz="28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765175"/>
            <a:ext cx="896461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24000" indent="-3240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s-ES" sz="2000" b="1" dirty="0">
                <a:solidFill>
                  <a:srgbClr val="333399"/>
                </a:solidFill>
              </a:rPr>
              <a:t>En las actividades de aprendizaje, los alumnos deben: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RECORDAR</a:t>
            </a:r>
            <a:r>
              <a:rPr lang="es-ES" sz="2000" dirty="0">
                <a:cs typeface="Calibri" pitchFamily="34" charset="0"/>
              </a:rPr>
              <a:t>, reproducir, reconocer, localizar… </a:t>
            </a:r>
            <a:endParaRPr lang="es-ES" sz="2000" b="1" i="1" dirty="0">
              <a:solidFill>
                <a:srgbClr val="FF0000"/>
              </a:solidFill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COMPRENDER</a:t>
            </a:r>
            <a:r>
              <a:rPr lang="es-ES" sz="2000" dirty="0">
                <a:cs typeface="Calibri" pitchFamily="34" charset="0"/>
              </a:rPr>
              <a:t>, conceptualizar, ejemplificar, relacionar, interpretar…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ANALIZAR</a:t>
            </a:r>
            <a:r>
              <a:rPr lang="es-ES" sz="2000" dirty="0">
                <a:cs typeface="Calibri" pitchFamily="34" charset="0"/>
              </a:rPr>
              <a:t>, comparar, clasificar, ordenar…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SINTETIZAR</a:t>
            </a:r>
            <a:r>
              <a:rPr lang="es-ES" sz="2000" dirty="0">
                <a:cs typeface="Calibri" pitchFamily="34" charset="0"/>
              </a:rPr>
              <a:t>, describir, resumir, integrar, reunir …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APLICAR</a:t>
            </a:r>
            <a:r>
              <a:rPr lang="es-ES" sz="2000" dirty="0">
                <a:cs typeface="Calibri" pitchFamily="34" charset="0"/>
              </a:rPr>
              <a:t>, experimentar, resolver problemas (hipótesis, deducción, inducción), calcular…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VALORAR</a:t>
            </a:r>
            <a:r>
              <a:rPr lang="es-ES" sz="2000" dirty="0">
                <a:cs typeface="Calibri" pitchFamily="34" charset="0"/>
              </a:rPr>
              <a:t> (con criterios), juzgar, seleccionar, criticar, debatir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CREAR</a:t>
            </a:r>
            <a:r>
              <a:rPr lang="es-ES" sz="2000" dirty="0">
                <a:cs typeface="Calibri" pitchFamily="34" charset="0"/>
              </a:rPr>
              <a:t>, ideas innovadoras, imaginar, predecir, transferir…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PLANIFICAR</a:t>
            </a:r>
            <a:r>
              <a:rPr lang="es-ES" sz="2000" dirty="0">
                <a:cs typeface="Calibri" pitchFamily="34" charset="0"/>
              </a:rPr>
              <a:t> y organizar proyectos…</a:t>
            </a:r>
          </a:p>
          <a:p>
            <a:pPr marL="342900" indent="-342900">
              <a:spcBef>
                <a:spcPts val="300"/>
              </a:spcBef>
              <a:defRPr/>
            </a:pPr>
            <a:r>
              <a:rPr lang="es-ES" sz="2000" b="1" dirty="0">
                <a:solidFill>
                  <a:srgbClr val="0000CC"/>
                </a:solidFill>
                <a:cs typeface="Calibri" pitchFamily="34" charset="0"/>
              </a:rPr>
              <a:t>Implicando otras competencias instrumentales</a:t>
            </a:r>
            <a:r>
              <a:rPr lang="es-ES" sz="2000" b="1" dirty="0">
                <a:cs typeface="Calibri" pitchFamily="34" charset="0"/>
              </a:rPr>
              <a:t>: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Buscar / seleccionar información </a:t>
            </a:r>
            <a:r>
              <a:rPr lang="es-ES" sz="2000" dirty="0">
                <a:cs typeface="Calibri" pitchFamily="34" charset="0"/>
              </a:rPr>
              <a:t>en el entorno, Internet… 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Expresar / comunicar</a:t>
            </a:r>
            <a:r>
              <a:rPr lang="es-ES" sz="2000" b="1" i="1" dirty="0">
                <a:cs typeface="Calibri" pitchFamily="34" charset="0"/>
              </a:rPr>
              <a:t>: </a:t>
            </a:r>
            <a:r>
              <a:rPr lang="es-ES" sz="2000" i="1" dirty="0">
                <a:cs typeface="Calibri" pitchFamily="34" charset="0"/>
              </a:rPr>
              <a:t>oral, escrita, multimedia…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r>
              <a:rPr lang="es-ES" sz="2000" b="1" i="1" dirty="0">
                <a:cs typeface="Calibri" pitchFamily="34" charset="0"/>
              </a:rPr>
              <a:t>Otras</a:t>
            </a:r>
            <a:r>
              <a:rPr lang="es-ES" sz="2000" i="1" dirty="0">
                <a:cs typeface="Calibri" pitchFamily="34" charset="0"/>
              </a:rPr>
              <a:t>: </a:t>
            </a:r>
            <a:r>
              <a:rPr lang="es-ES" sz="2000" i="1" dirty="0">
                <a:solidFill>
                  <a:srgbClr val="C00000"/>
                </a:solidFill>
                <a:cs typeface="Calibri" pitchFamily="34" charset="0"/>
              </a:rPr>
              <a:t>idiomas, uso de herramientas TIC</a:t>
            </a:r>
            <a:r>
              <a:rPr lang="es-ES" sz="2000" i="1" dirty="0">
                <a:cs typeface="Calibri" pitchFamily="34" charset="0"/>
              </a:rPr>
              <a:t>…</a:t>
            </a:r>
          </a:p>
          <a:p>
            <a:pPr marL="342900" indent="-342900">
              <a:spcBef>
                <a:spcPts val="300"/>
              </a:spcBef>
              <a:defRPr/>
            </a:pPr>
            <a:r>
              <a:rPr lang="es-ES" sz="2000" b="1" dirty="0">
                <a:solidFill>
                  <a:srgbClr val="0000CC"/>
                </a:solidFill>
                <a:cs typeface="Calibri" pitchFamily="34" charset="0"/>
              </a:rPr>
              <a:t>Competencias personales: </a:t>
            </a: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trabajo autónomo</a:t>
            </a:r>
            <a:r>
              <a:rPr lang="es-ES" sz="2000" dirty="0">
                <a:solidFill>
                  <a:srgbClr val="C00000"/>
                </a:solidFill>
                <a:cs typeface="Calibri" pitchFamily="34" charset="0"/>
              </a:rPr>
              <a:t>, </a:t>
            </a:r>
            <a:r>
              <a:rPr lang="es-ES" sz="2000" b="1" dirty="0" err="1">
                <a:solidFill>
                  <a:srgbClr val="C00000"/>
                </a:solidFill>
                <a:cs typeface="Calibri" pitchFamily="34" charset="0"/>
              </a:rPr>
              <a:t>metacognición</a:t>
            </a:r>
            <a:r>
              <a:rPr lang="es-ES" sz="2000" dirty="0">
                <a:solidFill>
                  <a:srgbClr val="C00000"/>
                </a:solidFill>
                <a:cs typeface="Calibri" pitchFamily="34" charset="0"/>
              </a:rPr>
              <a:t> </a:t>
            </a:r>
          </a:p>
          <a:p>
            <a:pPr marL="342900" indent="-342900">
              <a:spcBef>
                <a:spcPts val="300"/>
              </a:spcBef>
              <a:defRPr/>
            </a:pPr>
            <a:r>
              <a:rPr lang="es-ES" sz="2000" b="1" dirty="0">
                <a:solidFill>
                  <a:srgbClr val="0000CC"/>
                </a:solidFill>
                <a:cs typeface="Calibri" pitchFamily="34" charset="0"/>
              </a:rPr>
              <a:t>Y competencia sociales: </a:t>
            </a:r>
            <a:r>
              <a:rPr lang="es-ES" sz="2000" b="1" dirty="0">
                <a:solidFill>
                  <a:srgbClr val="C00000"/>
                </a:solidFill>
                <a:cs typeface="Calibri" pitchFamily="34" charset="0"/>
              </a:rPr>
              <a:t>trabajo colaborativo</a:t>
            </a:r>
            <a:endParaRPr lang="es-ES" sz="2000" dirty="0">
              <a:solidFill>
                <a:srgbClr val="C00000"/>
              </a:solidFill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buFont typeface="Arial" charset="0"/>
              <a:buChar char="•"/>
              <a:defRPr/>
            </a:pPr>
            <a:endParaRPr lang="es-ES" sz="2400" dirty="0">
              <a:cs typeface="Calibri" pitchFamily="34" charset="0"/>
            </a:endParaRPr>
          </a:p>
          <a:p>
            <a:pPr marL="324000" indent="-324000" algn="just">
              <a:spcBef>
                <a:spcPts val="1800"/>
              </a:spcBef>
              <a:defRPr/>
            </a:pPr>
            <a:endParaRPr lang="es-ES" sz="2400" dirty="0"/>
          </a:p>
          <a:p>
            <a:pPr marL="342900" indent="-342900">
              <a:spcBef>
                <a:spcPts val="1200"/>
              </a:spcBef>
              <a:defRPr/>
            </a:pPr>
            <a:endParaRPr lang="es-ES" sz="2200" b="1" dirty="0">
              <a:latin typeface="+mn-lt"/>
              <a:cs typeface="Calibri" pitchFamily="34" charset="0"/>
            </a:endParaRPr>
          </a:p>
        </p:txBody>
      </p:sp>
      <p:sp>
        <p:nvSpPr>
          <p:cNvPr id="44036" name="3 CuadroTexto"/>
          <p:cNvSpPr txBox="1">
            <a:spLocks noChangeArrowheads="1"/>
          </p:cNvSpPr>
          <p:nvPr/>
        </p:nvSpPr>
        <p:spPr bwMode="auto">
          <a:xfrm>
            <a:off x="0" y="6484938"/>
            <a:ext cx="9144000" cy="4000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spcBef>
                <a:spcPts val="300"/>
              </a:spcBef>
              <a:spcAft>
                <a:spcPts val="300"/>
              </a:spcAft>
            </a:pPr>
            <a:r>
              <a:rPr lang="es-ES" sz="2000" i="1"/>
              <a:t>Esquema basado en la taxonomía de actividades cognitivas (Bloom/Anderson)</a:t>
            </a:r>
          </a:p>
        </p:txBody>
      </p:sp>
      <p:sp>
        <p:nvSpPr>
          <p:cNvPr id="44037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  <p:sp>
        <p:nvSpPr>
          <p:cNvPr id="7" name="6 Llamada de flecha a la izquierda"/>
          <p:cNvSpPr/>
          <p:nvPr/>
        </p:nvSpPr>
        <p:spPr>
          <a:xfrm>
            <a:off x="5580063" y="765175"/>
            <a:ext cx="3563937" cy="792163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0808"/>
            </a:avLst>
          </a:prstGeom>
          <a:solidFill>
            <a:srgbClr val="FFFF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FF0000"/>
                </a:solidFill>
                <a:cs typeface="Calibri" pitchFamily="34" charset="0"/>
              </a:rPr>
              <a:t>la única que exige memorizar; las demás exigen pensar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640763" cy="2663825"/>
          </a:xfrm>
        </p:spPr>
        <p:txBody>
          <a:bodyPr>
            <a:noAutofit/>
          </a:bodyPr>
          <a:lstStyle/>
          <a:p>
            <a:pPr marL="457200" indent="-457200" algn="l" eaLnBrk="1" hangingPunct="1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FontTx/>
              <a:buAutoNum type="arabicPeriod"/>
            </a:pPr>
            <a:r>
              <a:rPr lang="es-ES" sz="2000" b="1" i="1" smtClean="0">
                <a:solidFill>
                  <a:srgbClr val="000000"/>
                </a:solidFill>
              </a:rPr>
              <a:t>Pizarras digitales en TODAS las aulas</a:t>
            </a:r>
            <a:r>
              <a:rPr lang="es-ES" sz="1800" i="1" smtClean="0">
                <a:solidFill>
                  <a:srgbClr val="000000"/>
                </a:solidFill>
              </a:rPr>
              <a:t> y lector de documentos.</a:t>
            </a:r>
          </a:p>
          <a:p>
            <a:pPr marL="457200" indent="-457200" algn="l" eaLnBrk="1" hangingPunct="1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FontTx/>
              <a:buAutoNum type="arabicPeriod"/>
            </a:pPr>
            <a:r>
              <a:rPr lang="es-ES" sz="1800" b="1" i="1" smtClean="0">
                <a:solidFill>
                  <a:srgbClr val="000000"/>
                </a:solidFill>
              </a:rPr>
              <a:t>Recursos didácticos, libros digitales…</a:t>
            </a:r>
            <a:endParaRPr lang="es-ES" sz="2000" b="1" i="1" smtClean="0">
              <a:solidFill>
                <a:srgbClr val="000000"/>
              </a:solidFill>
            </a:endParaRPr>
          </a:p>
          <a:p>
            <a:pPr marL="457200" indent="-457200" algn="l" eaLnBrk="1" hangingPunct="1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FontTx/>
              <a:buAutoNum type="arabicPeriod"/>
            </a:pPr>
            <a:r>
              <a:rPr lang="es-ES" sz="2000" b="1" i="1" smtClean="0">
                <a:solidFill>
                  <a:srgbClr val="000000"/>
                </a:solidFill>
              </a:rPr>
              <a:t>Enfoque curricular bimodal .</a:t>
            </a:r>
          </a:p>
          <a:p>
            <a:pPr marL="457200" indent="-457200" algn="l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FontTx/>
              <a:buAutoNum type="arabicPeriod"/>
            </a:pPr>
            <a:r>
              <a:rPr lang="es-ES" sz="2000" b="1" i="1" smtClean="0">
                <a:solidFill>
                  <a:srgbClr val="0000CC"/>
                </a:solidFill>
              </a:rPr>
              <a:t>Formación inicial </a:t>
            </a:r>
            <a:r>
              <a:rPr lang="es-ES" sz="2000" b="1" i="1" smtClean="0">
                <a:solidFill>
                  <a:srgbClr val="000000"/>
                </a:solidFill>
              </a:rPr>
              <a:t>indispensable de TODO el profesorado.</a:t>
            </a:r>
          </a:p>
          <a:p>
            <a:pPr marL="457200" indent="-457200" algn="l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FontTx/>
              <a:buAutoNum type="arabicPeriod"/>
            </a:pPr>
            <a:r>
              <a:rPr lang="es-ES" sz="2000" b="1" i="1" smtClean="0">
                <a:solidFill>
                  <a:srgbClr val="000000"/>
                </a:solidFill>
              </a:rPr>
              <a:t>Profesor coordinador TIC.</a:t>
            </a:r>
          </a:p>
          <a:p>
            <a:pPr marL="457200" indent="-457200" algn="l" eaLnBrk="1" hangingPunct="1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FontTx/>
              <a:buAutoNum type="arabicPeriod"/>
            </a:pPr>
            <a:r>
              <a:rPr lang="es-ES" sz="2000" b="1" i="1" smtClean="0">
                <a:solidFill>
                  <a:srgbClr val="000000"/>
                </a:solidFill>
              </a:rPr>
              <a:t>Incluir las competencias digitales</a:t>
            </a:r>
            <a:r>
              <a:rPr lang="es-ES" sz="2000" i="1" smtClean="0">
                <a:solidFill>
                  <a:srgbClr val="000000"/>
                </a:solidFill>
              </a:rPr>
              <a:t> </a:t>
            </a:r>
            <a:r>
              <a:rPr lang="es-ES" sz="2000" b="1" i="1" smtClean="0">
                <a:solidFill>
                  <a:srgbClr val="000000"/>
                </a:solidFill>
              </a:rPr>
              <a:t>en el currículum</a:t>
            </a:r>
            <a:r>
              <a:rPr lang="es-ES" sz="2000" i="1" smtClean="0">
                <a:solidFill>
                  <a:srgbClr val="000000"/>
                </a:solidFill>
              </a:rPr>
              <a:t>.</a:t>
            </a:r>
          </a:p>
          <a:p>
            <a:pPr marL="457200" indent="-457200" algn="l" eaLnBrk="1" hangingPunct="1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FontTx/>
              <a:buAutoNum type="arabicPeriod"/>
            </a:pPr>
            <a:r>
              <a:rPr lang="es-ES" sz="2000" b="1" i="1" smtClean="0">
                <a:solidFill>
                  <a:srgbClr val="000000"/>
                </a:solidFill>
              </a:rPr>
              <a:t>Aulas de informática  suficientes </a:t>
            </a:r>
            <a:r>
              <a:rPr lang="es-ES" sz="2000" i="1" smtClean="0">
                <a:solidFill>
                  <a:srgbClr val="000000"/>
                </a:solidFill>
              </a:rPr>
              <a:t>(según necesidades).</a:t>
            </a:r>
            <a:endParaRPr lang="es-ES" sz="2000" smtClean="0">
              <a:solidFill>
                <a:srgbClr val="000000"/>
              </a:solidFill>
            </a:endParaRP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</a:pPr>
            <a:endParaRPr lang="es-ES" sz="2500" b="1" i="1" smtClean="0">
              <a:solidFill>
                <a:srgbClr val="000000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601913" y="-26988"/>
            <a:ext cx="3900487" cy="5842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1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HOJA DE RUTA INICIAL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638425" y="476250"/>
            <a:ext cx="3878263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7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PRIMERAS ACTUACIONES</a:t>
            </a:r>
          </a:p>
        </p:txBody>
      </p:sp>
      <p:sp>
        <p:nvSpPr>
          <p:cNvPr id="18437" name="7 CuadroTexto"/>
          <p:cNvSpPr txBox="1">
            <a:spLocks noChangeArrowheads="1"/>
          </p:cNvSpPr>
          <p:nvPr/>
        </p:nvSpPr>
        <p:spPr bwMode="auto">
          <a:xfrm>
            <a:off x="395288" y="4149725"/>
            <a:ext cx="849788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spcAft>
                <a:spcPts val="600"/>
              </a:spcAft>
              <a:buClr>
                <a:srgbClr val="0000FF"/>
              </a:buClr>
              <a:buFont typeface="Arial" charset="0"/>
              <a:buAutoNum type="arabicPeriod" startAt="8"/>
            </a:pPr>
            <a:r>
              <a:rPr lang="es-ES" sz="2000" b="1" i="1" dirty="0">
                <a:solidFill>
                  <a:srgbClr val="000000"/>
                </a:solidFill>
              </a:rPr>
              <a:t>Ordenadores de apoyo en las aulas y carros de  portátiles.</a:t>
            </a:r>
            <a:endParaRPr lang="es-ES" sz="2000" i="1" dirty="0">
              <a:solidFill>
                <a:srgbClr val="000000"/>
              </a:solidFill>
            </a:endParaRPr>
          </a:p>
          <a:p>
            <a:pPr marL="514350" indent="-514350">
              <a:spcAft>
                <a:spcPts val="600"/>
              </a:spcAft>
              <a:buClr>
                <a:srgbClr val="0000FF"/>
              </a:buClr>
              <a:buFont typeface="Arial" charset="0"/>
              <a:buAutoNum type="arabicPeriod" startAt="8"/>
            </a:pPr>
            <a:r>
              <a:rPr lang="es-ES" sz="2000" b="1" i="1" dirty="0">
                <a:solidFill>
                  <a:srgbClr val="000000"/>
                </a:solidFill>
              </a:rPr>
              <a:t>Plataforma educativa de centro</a:t>
            </a:r>
            <a:r>
              <a:rPr lang="es-ES" sz="2000" i="1" dirty="0">
                <a:solidFill>
                  <a:srgbClr val="000000"/>
                </a:solidFill>
              </a:rPr>
              <a:t>, portal…</a:t>
            </a:r>
          </a:p>
          <a:p>
            <a:pPr marL="514350" indent="-514350">
              <a:spcAft>
                <a:spcPts val="600"/>
              </a:spcAft>
              <a:buClr>
                <a:srgbClr val="0000FF"/>
              </a:buClr>
              <a:buFont typeface="Arial" charset="0"/>
              <a:buAutoNum type="arabicPeriod" startAt="8"/>
            </a:pPr>
            <a:r>
              <a:rPr lang="es-ES" sz="2000" b="1" i="1" dirty="0">
                <a:solidFill>
                  <a:srgbClr val="0000CC"/>
                </a:solidFill>
              </a:rPr>
              <a:t>Formación básica </a:t>
            </a:r>
            <a:r>
              <a:rPr lang="es-ES" sz="2000" b="1" i="1" dirty="0">
                <a:solidFill>
                  <a:srgbClr val="000000"/>
                </a:solidFill>
              </a:rPr>
              <a:t>de los profesores.</a:t>
            </a:r>
          </a:p>
          <a:p>
            <a:pPr marL="514350" indent="-514350">
              <a:spcAft>
                <a:spcPts val="600"/>
              </a:spcAft>
              <a:buClr>
                <a:srgbClr val="0000FF"/>
              </a:buClr>
              <a:buFont typeface="Arial" charset="0"/>
              <a:buAutoNum type="arabicPeriod" startAt="8"/>
            </a:pPr>
            <a:r>
              <a:rPr lang="es-ES" sz="2000" b="1" i="1" dirty="0">
                <a:solidFill>
                  <a:srgbClr val="FF0000"/>
                </a:solidFill>
              </a:rPr>
              <a:t>Aulas 2.0 </a:t>
            </a:r>
            <a:r>
              <a:rPr lang="es-ES" sz="2000" b="1" i="1" dirty="0">
                <a:solidFill>
                  <a:srgbClr val="000000"/>
                </a:solidFill>
              </a:rPr>
              <a:t>y portátiles para los profesores.</a:t>
            </a:r>
          </a:p>
          <a:p>
            <a:pPr marL="514350" indent="-514350">
              <a:spcAft>
                <a:spcPts val="600"/>
              </a:spcAft>
              <a:buClr>
                <a:srgbClr val="0000FF"/>
              </a:buClr>
              <a:buFont typeface="Arial" charset="0"/>
              <a:buAutoNum type="arabicPeriod" startAt="8"/>
            </a:pPr>
            <a:r>
              <a:rPr lang="es-ES" sz="2000" b="1" i="1" dirty="0">
                <a:solidFill>
                  <a:srgbClr val="000000"/>
                </a:solidFill>
              </a:rPr>
              <a:t>Técnico de mantenimiento.</a:t>
            </a:r>
          </a:p>
          <a:p>
            <a:pPr marL="514350" indent="-514350">
              <a:spcAft>
                <a:spcPts val="600"/>
              </a:spcAft>
              <a:buClr>
                <a:srgbClr val="0000FF"/>
              </a:buClr>
              <a:buFont typeface="Arial" charset="0"/>
              <a:buAutoNum type="arabicPeriod" startAt="8"/>
            </a:pPr>
            <a:r>
              <a:rPr lang="es-ES" sz="2000" b="1" i="1" dirty="0">
                <a:solidFill>
                  <a:srgbClr val="0000CC"/>
                </a:solidFill>
              </a:rPr>
              <a:t>Formación complementaria </a:t>
            </a:r>
            <a:r>
              <a:rPr lang="es-ES" sz="2000" b="1" i="1" dirty="0">
                <a:solidFill>
                  <a:srgbClr val="000000"/>
                </a:solidFill>
              </a:rPr>
              <a:t>a la carta.</a:t>
            </a:r>
          </a:p>
          <a:p>
            <a:pPr marL="514350" indent="-514350">
              <a:spcAft>
                <a:spcPts val="600"/>
              </a:spcAft>
              <a:buClr>
                <a:srgbClr val="0000FF"/>
              </a:buClr>
              <a:buFont typeface="Arial" charset="0"/>
              <a:buAutoNum type="arabicPeriod" startAt="8"/>
            </a:pPr>
            <a:r>
              <a:rPr lang="es-ES" sz="2000" b="1" i="1" dirty="0">
                <a:solidFill>
                  <a:srgbClr val="000000"/>
                </a:solidFill>
              </a:rPr>
              <a:t>Evaluar el uso de las TIC y su impacto en los aprendizajes.</a:t>
            </a:r>
            <a:endParaRPr lang="ca-ES" sz="1400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959100" y="3716338"/>
            <a:ext cx="3484563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7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PROGRESIVAMENTE…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92075" y="0"/>
            <a:ext cx="66960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a-ES" sz="2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ALGUNAS</a:t>
            </a:r>
            <a:r>
              <a:rPr lang="ca-E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a-ES" sz="2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PROPUESTAS</a:t>
            </a:r>
            <a:r>
              <a:rPr lang="ca-E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a-ES" sz="2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DIDÁCTICAS</a:t>
            </a:r>
            <a:endParaRPr lang="ca-ES" sz="2400" dirty="0">
              <a:solidFill>
                <a:srgbClr val="FF3300"/>
              </a:solidFill>
            </a:endParaRPr>
          </a:p>
        </p:txBody>
      </p:sp>
      <p:sp>
        <p:nvSpPr>
          <p:cNvPr id="3" name="2 Nube"/>
          <p:cNvSpPr/>
          <p:nvPr/>
        </p:nvSpPr>
        <p:spPr bwMode="auto">
          <a:xfrm>
            <a:off x="214313" y="1000125"/>
            <a:ext cx="2643187" cy="1636713"/>
          </a:xfrm>
          <a:prstGeom prst="cloud">
            <a:avLst/>
          </a:prstGeom>
          <a:solidFill>
            <a:srgbClr val="00B0F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4" name="3 Nube"/>
          <p:cNvSpPr/>
          <p:nvPr/>
        </p:nvSpPr>
        <p:spPr bwMode="auto">
          <a:xfrm>
            <a:off x="6321425" y="3068638"/>
            <a:ext cx="2643188" cy="1498600"/>
          </a:xfrm>
          <a:prstGeom prst="cloud">
            <a:avLst/>
          </a:prstGeom>
          <a:solidFill>
            <a:srgbClr val="97FFC6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5" name="4 Nube"/>
          <p:cNvSpPr/>
          <p:nvPr/>
        </p:nvSpPr>
        <p:spPr bwMode="auto">
          <a:xfrm>
            <a:off x="684213" y="3082925"/>
            <a:ext cx="2643187" cy="1641475"/>
          </a:xfrm>
          <a:prstGeom prst="cloud">
            <a:avLst/>
          </a:prstGeom>
          <a:solidFill>
            <a:srgbClr val="FF7C8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6" name="5 Nube"/>
          <p:cNvSpPr/>
          <p:nvPr/>
        </p:nvSpPr>
        <p:spPr bwMode="auto">
          <a:xfrm>
            <a:off x="6084888" y="4941888"/>
            <a:ext cx="2879725" cy="1582737"/>
          </a:xfrm>
          <a:prstGeom prst="cloud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7" name="6 Nube"/>
          <p:cNvSpPr/>
          <p:nvPr/>
        </p:nvSpPr>
        <p:spPr bwMode="auto">
          <a:xfrm>
            <a:off x="3276600" y="4221163"/>
            <a:ext cx="2643188" cy="1511300"/>
          </a:xfrm>
          <a:prstGeom prst="cloud">
            <a:avLst/>
          </a:prstGeom>
          <a:solidFill>
            <a:srgbClr val="97FFC6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357188" y="1435100"/>
            <a:ext cx="2357437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blog del alumno portafolio digital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6535738" y="3278188"/>
            <a:ext cx="2357437" cy="1014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alumnos buscan recursos </a:t>
            </a:r>
            <a:br>
              <a:rPr lang="ca-ES" sz="2000" b="1"/>
            </a:br>
            <a:r>
              <a:rPr lang="ca-ES" sz="2000" b="1"/>
              <a:t>y los exponen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774700" y="3421063"/>
            <a:ext cx="2357438" cy="101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exposición magistral del profesor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6227763" y="5157788"/>
            <a:ext cx="2665412" cy="10144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alumnos profesor: crean recursos, exponen, preguntan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419475" y="4437063"/>
            <a:ext cx="2357438" cy="101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presentación de trabajos grupales</a:t>
            </a:r>
            <a:br>
              <a:rPr lang="ca-ES" sz="2000" b="1"/>
            </a:br>
            <a:r>
              <a:rPr lang="ca-ES" sz="2000" b="1"/>
              <a:t>webquest</a:t>
            </a:r>
          </a:p>
        </p:txBody>
      </p:sp>
      <p:sp>
        <p:nvSpPr>
          <p:cNvPr id="13" name="12 Nube"/>
          <p:cNvSpPr/>
          <p:nvPr/>
        </p:nvSpPr>
        <p:spPr bwMode="auto">
          <a:xfrm>
            <a:off x="3500438" y="620713"/>
            <a:ext cx="2643187" cy="1584325"/>
          </a:xfrm>
          <a:prstGeom prst="cloud">
            <a:avLst/>
          </a:prstGeom>
          <a:solidFill>
            <a:srgbClr val="FF7C8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0254" name="Text Box 12"/>
          <p:cNvSpPr txBox="1">
            <a:spLocks noChangeArrowheads="1"/>
          </p:cNvSpPr>
          <p:nvPr/>
        </p:nvSpPr>
        <p:spPr bwMode="auto">
          <a:xfrm>
            <a:off x="3643313" y="836613"/>
            <a:ext cx="2357437" cy="954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corrección de ejercicios </a:t>
            </a:r>
            <a:br>
              <a:rPr lang="ca-ES" sz="2000" b="1"/>
            </a:br>
            <a:r>
              <a:rPr lang="ca-ES" sz="1600" b="1" i="1"/>
              <a:t>(PD, lector docs)</a:t>
            </a:r>
          </a:p>
        </p:txBody>
      </p:sp>
      <p:sp>
        <p:nvSpPr>
          <p:cNvPr id="15" name="14 Nube"/>
          <p:cNvSpPr/>
          <p:nvPr/>
        </p:nvSpPr>
        <p:spPr bwMode="auto">
          <a:xfrm>
            <a:off x="214313" y="5099050"/>
            <a:ext cx="2643187" cy="1643063"/>
          </a:xfrm>
          <a:prstGeom prst="cloud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0256" name="Text Box 12"/>
          <p:cNvSpPr txBox="1">
            <a:spLocks noChangeArrowheads="1"/>
          </p:cNvSpPr>
          <p:nvPr/>
        </p:nvSpPr>
        <p:spPr bwMode="auto">
          <a:xfrm>
            <a:off x="323850" y="5300663"/>
            <a:ext cx="2357438" cy="1339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CL" sz="2000" b="1"/>
              <a:t>ejercicios autocorrectivos</a:t>
            </a:r>
            <a:br>
              <a:rPr lang="es-CL" sz="2000" b="1"/>
            </a:br>
            <a:r>
              <a:rPr lang="es-CL" sz="2000" b="1"/>
              <a:t>simuladores</a:t>
            </a:r>
          </a:p>
          <a:p>
            <a:pPr algn="ctr">
              <a:spcBef>
                <a:spcPts val="600"/>
              </a:spcBef>
            </a:pPr>
            <a:r>
              <a:rPr lang="es-CL" sz="1600" b="1" i="1"/>
              <a:t>(libro digital...)</a:t>
            </a:r>
            <a:endParaRPr lang="es-CL" sz="2000" b="1"/>
          </a:p>
        </p:txBody>
      </p:sp>
      <p:sp>
        <p:nvSpPr>
          <p:cNvPr id="10257" name="AutoShape 2"/>
          <p:cNvSpPr>
            <a:spLocks noChangeArrowheads="1"/>
          </p:cNvSpPr>
          <p:nvPr/>
        </p:nvSpPr>
        <p:spPr bwMode="auto">
          <a:xfrm>
            <a:off x="6715125" y="71438"/>
            <a:ext cx="2428875" cy="1643062"/>
          </a:xfrm>
          <a:prstGeom prst="irregularSeal1">
            <a:avLst/>
          </a:prstGeom>
          <a:solidFill>
            <a:srgbClr val="00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a-ES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215188" y="500063"/>
            <a:ext cx="1428750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>
                <a:solidFill>
                  <a:srgbClr val="C00000"/>
                </a:solidFill>
              </a:rPr>
              <a:t>con valor añadido</a:t>
            </a:r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  <p:sp>
        <p:nvSpPr>
          <p:cNvPr id="21" name="20 Nube"/>
          <p:cNvSpPr/>
          <p:nvPr/>
        </p:nvSpPr>
        <p:spPr bwMode="auto">
          <a:xfrm>
            <a:off x="3563938" y="2420938"/>
            <a:ext cx="2447925" cy="1368425"/>
          </a:xfrm>
          <a:prstGeom prst="cloud">
            <a:avLst/>
          </a:prstGeom>
          <a:solidFill>
            <a:srgbClr val="00B0F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0261" name="Text Box 12"/>
          <p:cNvSpPr txBox="1">
            <a:spLocks noChangeArrowheads="1"/>
          </p:cNvSpPr>
          <p:nvPr/>
        </p:nvSpPr>
        <p:spPr bwMode="auto">
          <a:xfrm>
            <a:off x="3635375" y="2708275"/>
            <a:ext cx="2357438" cy="785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diario de clase</a:t>
            </a:r>
          </a:p>
          <a:p>
            <a:pPr algn="ctr">
              <a:spcBef>
                <a:spcPts val="600"/>
              </a:spcBef>
            </a:pPr>
            <a:r>
              <a:rPr lang="ca-ES" sz="2000" b="1"/>
              <a:t>wiki glossario</a:t>
            </a:r>
          </a:p>
        </p:txBody>
      </p:sp>
      <p:sp>
        <p:nvSpPr>
          <p:cNvPr id="23" name="22 Nube"/>
          <p:cNvSpPr/>
          <p:nvPr/>
        </p:nvSpPr>
        <p:spPr bwMode="auto">
          <a:xfrm>
            <a:off x="6443663" y="1789113"/>
            <a:ext cx="2449512" cy="1081087"/>
          </a:xfrm>
          <a:prstGeom prst="cloud">
            <a:avLst/>
          </a:prstGeom>
          <a:solidFill>
            <a:srgbClr val="DCC5ED">
              <a:alpha val="4980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0263" name="Text Box 12"/>
          <p:cNvSpPr txBox="1">
            <a:spLocks noChangeArrowheads="1"/>
          </p:cNvSpPr>
          <p:nvPr/>
        </p:nvSpPr>
        <p:spPr bwMode="auto">
          <a:xfrm>
            <a:off x="6516688" y="2060575"/>
            <a:ext cx="2357437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a-ES" sz="2000" b="1"/>
              <a:t>compañero tutor</a:t>
            </a:r>
          </a:p>
        </p:txBody>
      </p:sp>
      <p:sp>
        <p:nvSpPr>
          <p:cNvPr id="10264" name="20 CuadroTexto"/>
          <p:cNvSpPr txBox="1">
            <a:spLocks noChangeArrowheads="1"/>
          </p:cNvSpPr>
          <p:nvPr/>
        </p:nvSpPr>
        <p:spPr bwMode="auto">
          <a:xfrm>
            <a:off x="2571750" y="6357938"/>
            <a:ext cx="4429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C00000"/>
                </a:solidFill>
              </a:rPr>
              <a:t>¿Las hubiera aplicado hoy Freinet?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500"/>
            <a:ext cx="9144000" cy="1214438"/>
          </a:xfrm>
          <a:noFill/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s-ES" sz="2200" b="1" i="1" smtClean="0">
                <a:cs typeface="Calibri" pitchFamily="34" charset="0"/>
              </a:rPr>
              <a:t>Hay que integrar TIC</a:t>
            </a:r>
            <a:r>
              <a:rPr lang="es-ES" sz="2200" b="1" smtClean="0">
                <a:cs typeface="Calibri" pitchFamily="34" charset="0"/>
              </a:rPr>
              <a:t>,</a:t>
            </a:r>
            <a:r>
              <a:rPr lang="es-ES" sz="2200" i="1" smtClean="0">
                <a:cs typeface="Calibri" pitchFamily="34" charset="0"/>
              </a:rPr>
              <a:t> </a:t>
            </a:r>
            <a:r>
              <a:rPr lang="es-ES" sz="2200" b="1" i="1" smtClean="0">
                <a:cs typeface="Calibri" pitchFamily="34" charset="0"/>
              </a:rPr>
              <a:t>nuevas metodologías y evaluación.</a:t>
            </a:r>
            <a:r>
              <a:rPr lang="es-ES" sz="2200" b="1" smtClean="0">
                <a:cs typeface="Calibri" pitchFamily="34" charset="0"/>
              </a:rPr>
              <a:t> </a:t>
            </a:r>
            <a:r>
              <a:rPr lang="es-ES" sz="2200" smtClean="0">
                <a:cs typeface="Calibri" pitchFamily="34" charset="0"/>
              </a:rPr>
              <a:t>Controlar a los alumnos en el PC, evitar distracciones, peligros de Internet… </a:t>
            </a:r>
            <a:r>
              <a:rPr lang="es-ES" sz="2200" b="1" smtClean="0">
                <a:solidFill>
                  <a:srgbClr val="C00000"/>
                </a:solidFill>
                <a:cs typeface="Calibri" pitchFamily="34" charset="0"/>
              </a:rPr>
              <a:t>Uso de las TIC cuando aporten valor añadido</a:t>
            </a:r>
            <a:r>
              <a:rPr lang="es-ES" sz="2200" b="1" smtClean="0">
                <a:solidFill>
                  <a:srgbClr val="C00000"/>
                </a:solidFill>
              </a:rPr>
              <a:t>.</a:t>
            </a:r>
            <a:endParaRPr lang="es-ES" sz="2200" smtClean="0"/>
          </a:p>
          <a:p>
            <a:pPr eaLnBrk="1" hangingPunct="1">
              <a:spcBef>
                <a:spcPts val="1200"/>
              </a:spcBef>
            </a:pPr>
            <a:endParaRPr lang="es-ES" sz="2200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3357563"/>
            <a:ext cx="9144000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200" i="1" dirty="0">
                <a:latin typeface="+mn-lt"/>
              </a:rPr>
              <a:t>El primer año </a:t>
            </a:r>
            <a:r>
              <a:rPr lang="es-ES" sz="2200" b="1" i="1" dirty="0">
                <a:latin typeface="+mn-lt"/>
              </a:rPr>
              <a:t>uso mínimo del PC-alumno: 30% del tiempo</a:t>
            </a:r>
            <a:r>
              <a:rPr lang="es-ES" sz="2200" i="1" dirty="0">
                <a:latin typeface="+mn-lt"/>
              </a:rPr>
              <a:t> de clases</a:t>
            </a:r>
            <a:endParaRPr lang="es-ES" sz="2200" dirty="0">
              <a:latin typeface="+mn-lt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004888" y="0"/>
            <a:ext cx="72485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ASPECTOS DIDÁCTICO-ORGANIZATIVOS</a:t>
            </a:r>
            <a:endParaRPr lang="es-ES_tradnl" sz="2400" dirty="0">
              <a:solidFill>
                <a:srgbClr val="FF3300"/>
              </a:solidFill>
            </a:endParaRPr>
          </a:p>
        </p:txBody>
      </p:sp>
      <p:sp>
        <p:nvSpPr>
          <p:cNvPr id="15365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285750" y="1857375"/>
            <a:ext cx="1857375" cy="1500188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" sz="2000" b="1" dirty="0">
                <a:solidFill>
                  <a:schemeClr val="tx1"/>
                </a:solidFill>
              </a:rPr>
              <a:t>20%</a:t>
            </a:r>
            <a:br>
              <a:rPr lang="es-ES" sz="2000" b="1" dirty="0">
                <a:solidFill>
                  <a:schemeClr val="tx1"/>
                </a:solidFill>
              </a:rPr>
            </a:br>
            <a:r>
              <a:rPr lang="es-ES" sz="2000" b="1" dirty="0">
                <a:solidFill>
                  <a:schemeClr val="tx1"/>
                </a:solidFill>
              </a:rPr>
              <a:t>explicaciones del profesor con PD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2143125" y="1857375"/>
            <a:ext cx="2286000" cy="1500188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" sz="2000" b="1" dirty="0">
                <a:solidFill>
                  <a:schemeClr val="tx1"/>
                </a:solidFill>
              </a:rPr>
              <a:t>30 %</a:t>
            </a:r>
            <a:br>
              <a:rPr lang="es-ES" sz="2000" b="1" dirty="0">
                <a:solidFill>
                  <a:schemeClr val="tx1"/>
                </a:solidFill>
              </a:rPr>
            </a:br>
            <a:r>
              <a:rPr lang="es-ES" sz="2000" b="1" dirty="0">
                <a:solidFill>
                  <a:schemeClr val="tx1"/>
                </a:solidFill>
              </a:rPr>
              <a:t>exposiciones trabajo alumnos con PD</a:t>
            </a:r>
          </a:p>
        </p:txBody>
      </p:sp>
      <p:sp>
        <p:nvSpPr>
          <p:cNvPr id="9" name="8 Rectángulo"/>
          <p:cNvSpPr/>
          <p:nvPr/>
        </p:nvSpPr>
        <p:spPr bwMode="auto">
          <a:xfrm>
            <a:off x="4429125" y="1857375"/>
            <a:ext cx="2428875" cy="1500188"/>
          </a:xfrm>
          <a:prstGeom prst="rect">
            <a:avLst/>
          </a:prstGeom>
          <a:solidFill>
            <a:srgbClr val="FF9797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" sz="2000" b="1" dirty="0">
                <a:solidFill>
                  <a:schemeClr val="tx1"/>
                </a:solidFill>
              </a:rPr>
              <a:t>30%</a:t>
            </a:r>
          </a:p>
          <a:p>
            <a:pPr algn="ctr">
              <a:defRPr/>
            </a:pPr>
            <a:r>
              <a:rPr lang="es-ES" sz="2000" b="1" dirty="0">
                <a:solidFill>
                  <a:schemeClr val="tx1"/>
                </a:solidFill>
              </a:rPr>
              <a:t>trabajo individual/grupal con PC</a:t>
            </a:r>
          </a:p>
        </p:txBody>
      </p:sp>
      <p:sp>
        <p:nvSpPr>
          <p:cNvPr id="10" name="9 Rectángulo"/>
          <p:cNvSpPr/>
          <p:nvPr/>
        </p:nvSpPr>
        <p:spPr bwMode="auto">
          <a:xfrm>
            <a:off x="6858000" y="1857375"/>
            <a:ext cx="1928813" cy="15001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" sz="2000" b="1" dirty="0">
                <a:solidFill>
                  <a:schemeClr val="tx1"/>
                </a:solidFill>
              </a:rPr>
              <a:t>20%</a:t>
            </a:r>
            <a:br>
              <a:rPr lang="es-ES" sz="2000" b="1" dirty="0">
                <a:solidFill>
                  <a:schemeClr val="tx1"/>
                </a:solidFill>
              </a:rPr>
            </a:br>
            <a:r>
              <a:rPr lang="es-ES" sz="2000" b="1" dirty="0">
                <a:solidFill>
                  <a:schemeClr val="tx1"/>
                </a:solidFill>
              </a:rPr>
              <a:t>trabajo individual/grupal sin PC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0" y="4029075"/>
            <a:ext cx="9144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s-ES" sz="2200" b="1" i="1" dirty="0">
                <a:latin typeface="+mn-lt"/>
                <a:cs typeface="Calibri" pitchFamily="34" charset="0"/>
              </a:rPr>
              <a:t>Hace falta más tiempo </a:t>
            </a:r>
            <a:r>
              <a:rPr lang="es-ES" sz="2200" dirty="0">
                <a:latin typeface="+mn-lt"/>
                <a:cs typeface="Calibri" pitchFamily="34" charset="0"/>
              </a:rPr>
              <a:t>(preparar las clases, corregir).</a:t>
            </a:r>
            <a:r>
              <a:rPr lang="es-ES" sz="2200" b="1" dirty="0">
                <a:latin typeface="+mn-lt"/>
                <a:cs typeface="Calibri" pitchFamily="34" charset="0"/>
              </a:rPr>
              <a:t> </a:t>
            </a: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Repartir roles al alumnado</a:t>
            </a:r>
            <a:r>
              <a:rPr lang="es-ES" sz="2200" b="1" dirty="0">
                <a:latin typeface="+mn-lt"/>
                <a:cs typeface="Calibri" pitchFamily="34" charset="0"/>
              </a:rPr>
              <a:t>:</a:t>
            </a:r>
            <a:r>
              <a:rPr lang="es-ES" sz="2200" dirty="0">
                <a:latin typeface="+mn-lt"/>
                <a:cs typeface="Calibri" pitchFamily="34" charset="0"/>
              </a:rPr>
              <a:t> corregir, colega-tutor, asesor-TIC, profesor…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s-ES" sz="2200" b="1">
                <a:solidFill>
                  <a:srgbClr val="0000FF"/>
                </a:solidFill>
                <a:latin typeface="+mj-lt"/>
                <a:cs typeface="Calibri" pitchFamily="34" charset="0"/>
              </a:rPr>
              <a:t>Uso del PC</a:t>
            </a:r>
            <a:r>
              <a:rPr lang="es-ES" sz="2200" b="1">
                <a:latin typeface="+mj-lt"/>
                <a:cs typeface="Calibri" pitchFamily="34" charset="0"/>
              </a:rPr>
              <a:t>: libro </a:t>
            </a:r>
            <a:r>
              <a:rPr lang="es-ES" sz="2200">
                <a:latin typeface="+mj-lt"/>
                <a:cs typeface="Calibri" pitchFamily="34" charset="0"/>
              </a:rPr>
              <a:t>(fuente de información),</a:t>
            </a:r>
            <a:r>
              <a:rPr lang="es-ES" sz="2200" b="1">
                <a:latin typeface="+mj-lt"/>
                <a:cs typeface="Calibri" pitchFamily="34" charset="0"/>
              </a:rPr>
              <a:t> libreta de trabajo </a:t>
            </a:r>
            <a:r>
              <a:rPr lang="es-ES" sz="2200">
                <a:latin typeface="+mj-lt"/>
                <a:cs typeface="Calibri" pitchFamily="34" charset="0"/>
              </a:rPr>
              <a:t>(editor)</a:t>
            </a:r>
            <a:r>
              <a:rPr lang="es-ES" sz="2200" b="1">
                <a:latin typeface="+mj-lt"/>
                <a:cs typeface="Calibri" pitchFamily="34" charset="0"/>
              </a:rPr>
              <a:t>, para crear, comunicarse, trabajar colaborativamente...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s-ES" sz="2200" b="1" dirty="0">
                <a:solidFill>
                  <a:srgbClr val="0000FF"/>
                </a:solidFill>
                <a:latin typeface="+mj-lt"/>
                <a:cs typeface="Calibri" pitchFamily="34" charset="0"/>
              </a:rPr>
              <a:t>Uso de la PD</a:t>
            </a:r>
            <a:r>
              <a:rPr lang="es-ES" sz="2200" b="1" dirty="0">
                <a:latin typeface="+mj-lt"/>
                <a:cs typeface="Calibri" pitchFamily="34" charset="0"/>
              </a:rPr>
              <a:t>: compartir, corregir, debatir </a:t>
            </a:r>
            <a:r>
              <a:rPr lang="es-ES" sz="2200" dirty="0">
                <a:latin typeface="+mj-lt"/>
                <a:cs typeface="Calibri" pitchFamily="34" charset="0"/>
              </a:rPr>
              <a:t>(trabajo </a:t>
            </a:r>
            <a:r>
              <a:rPr lang="es-ES" sz="2200" dirty="0" err="1">
                <a:latin typeface="+mj-lt"/>
                <a:cs typeface="Calibri" pitchFamily="34" charset="0"/>
              </a:rPr>
              <a:t>col.borativo</a:t>
            </a:r>
            <a:r>
              <a:rPr lang="es-ES" sz="2200" dirty="0">
                <a:latin typeface="+mj-lt"/>
                <a:cs typeface="Calibri" pitchFamily="34" charset="0"/>
              </a:rPr>
              <a:t>).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r>
              <a:rPr lang="es-ES" sz="2200" b="1" kern="0" dirty="0">
                <a:solidFill>
                  <a:srgbClr val="C00000"/>
                </a:solidFill>
                <a:latin typeface="+mn-lt"/>
                <a:cs typeface="Calibri" pitchFamily="34" charset="0"/>
              </a:rPr>
              <a:t>Prever planes B</a:t>
            </a:r>
            <a:r>
              <a:rPr lang="es-ES" sz="2200" kern="0" dirty="0">
                <a:latin typeface="+mn-lt"/>
                <a:cs typeface="Calibri" pitchFamily="34" charset="0"/>
              </a:rPr>
              <a:t>:  averías PCs, virus, fallos de Internet…  </a:t>
            </a:r>
          </a:p>
          <a:p>
            <a:pPr marL="342900" indent="-342900">
              <a:spcBef>
                <a:spcPts val="1200"/>
              </a:spcBef>
              <a:buFontTx/>
              <a:buChar char="•"/>
              <a:defRPr/>
            </a:pPr>
            <a:endParaRPr lang="es-ES" sz="2400" b="1" kern="0" dirty="0">
              <a:latin typeface="+mn-lt"/>
            </a:endParaRPr>
          </a:p>
        </p:txBody>
      </p:sp>
    </p:spTree>
  </p:cSld>
  <p:clrMapOvr>
    <a:masterClrMapping/>
  </p:clrMapOvr>
  <p:transition advTm="57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4286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2800" b="1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HEXÁLOGO</a:t>
            </a:r>
            <a:r>
              <a:rPr lang="es-ES_tradnl" sz="2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PARA USO DIDÁCTICO DE AULAS 2.0</a:t>
            </a:r>
            <a:endParaRPr lang="es-ES" sz="28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620713"/>
            <a:ext cx="91440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>
              <a:spcBef>
                <a:spcPts val="300"/>
              </a:spcBef>
              <a:defRPr/>
            </a:pP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Las TIC</a:t>
            </a:r>
            <a:r>
              <a:rPr lang="es-ES" sz="2200" dirty="0">
                <a:latin typeface="+mn-lt"/>
                <a:cs typeface="Calibri" pitchFamily="34" charset="0"/>
              </a:rPr>
              <a:t> (como el libro o la pizarra)</a:t>
            </a: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 </a:t>
            </a: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no aseguran aprendizajes</a:t>
            </a:r>
            <a:r>
              <a:rPr lang="es-ES" sz="2200" dirty="0">
                <a:latin typeface="+mn-lt"/>
                <a:cs typeface="Calibri" pitchFamily="34" charset="0"/>
              </a:rPr>
              <a:t>, pues estos dependen de las actividades que hacen los alumnos.  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/>
              <a:defRPr/>
            </a:pP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Planificar buenas actividades de aprendizaje  </a:t>
            </a:r>
            <a:r>
              <a:rPr lang="es-ES" sz="2200" b="1" dirty="0">
                <a:latin typeface="+mn-lt"/>
                <a:cs typeface="Calibri" pitchFamily="34" charset="0"/>
              </a:rPr>
              <a:t>y empezar por actividades sencillas</a:t>
            </a: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 </a:t>
            </a:r>
            <a:r>
              <a:rPr lang="es-ES" sz="2200" dirty="0">
                <a:latin typeface="+mn-lt"/>
                <a:cs typeface="Calibri" pitchFamily="34" charset="0"/>
              </a:rPr>
              <a:t>(de poca complejidad TIC).</a:t>
            </a:r>
          </a:p>
          <a:p>
            <a:pPr marL="36000">
              <a:spcBef>
                <a:spcPts val="1200"/>
              </a:spcBef>
              <a:defRPr/>
            </a:pP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Las TIC </a:t>
            </a:r>
            <a:r>
              <a:rPr lang="es-ES" sz="2200" dirty="0">
                <a:latin typeface="+mn-lt"/>
                <a:cs typeface="Calibri" pitchFamily="34" charset="0"/>
              </a:rPr>
              <a:t>pueden dar </a:t>
            </a: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más problemas </a:t>
            </a:r>
            <a:r>
              <a:rPr lang="es-ES" sz="2200" dirty="0">
                <a:latin typeface="+mn-lt"/>
                <a:cs typeface="Calibri" pitchFamily="34" charset="0"/>
              </a:rPr>
              <a:t>que la tiza y el cuaderno y exigirnos (sobre todo al principio) </a:t>
            </a: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más tiempo</a:t>
            </a:r>
            <a:r>
              <a:rPr lang="es-ES" sz="2200" dirty="0">
                <a:latin typeface="+mn-lt"/>
                <a:cs typeface="Calibri" pitchFamily="34" charset="0"/>
              </a:rPr>
              <a:t>.</a:t>
            </a:r>
            <a:endParaRPr lang="es-ES" sz="2200" b="1" dirty="0">
              <a:solidFill>
                <a:srgbClr val="C00000"/>
              </a:solidFill>
              <a:latin typeface="+mn-lt"/>
              <a:cs typeface="Calibri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s-ES" sz="2300" b="1" dirty="0">
              <a:latin typeface="+mn-lt"/>
              <a:cs typeface="Calibri" pitchFamily="34" charset="0"/>
            </a:endParaRP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  <a:defRPr/>
            </a:pPr>
            <a:endParaRPr lang="es-ES" sz="2300" b="1" dirty="0">
              <a:latin typeface="+mn-lt"/>
              <a:cs typeface="Calibri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2857500"/>
            <a:ext cx="9144000" cy="2016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lvl="1" indent="-457200">
              <a:spcBef>
                <a:spcPts val="300"/>
              </a:spcBef>
              <a:buFont typeface="+mj-lt"/>
              <a:buAutoNum type="arabicPeriod" startAt="2"/>
              <a:defRPr/>
            </a:pP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Usar TIC solo cuando vemos que aportan VALOR AÑADIDO</a:t>
            </a:r>
            <a:r>
              <a:rPr lang="es-ES" sz="2200" dirty="0">
                <a:latin typeface="+mn-lt"/>
                <a:cs typeface="Calibri" pitchFamily="34" charset="0"/>
              </a:rPr>
              <a:t>: aprendizajes, implicación del alumnado, facilitando la docencia</a:t>
            </a:r>
            <a:r>
              <a:rPr lang="es-ES" sz="2200" b="1" dirty="0">
                <a:latin typeface="+mn-lt"/>
                <a:cs typeface="Calibri" pitchFamily="34" charset="0"/>
              </a:rPr>
              <a:t> 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 startAt="2"/>
              <a:defRPr/>
            </a:pP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Si no hay TIC adecuadas </a:t>
            </a:r>
            <a:r>
              <a:rPr lang="es-ES" sz="2200" dirty="0">
                <a:latin typeface="+mn-lt"/>
                <a:cs typeface="Calibri" pitchFamily="34" charset="0"/>
              </a:rPr>
              <a:t>(</a:t>
            </a:r>
            <a:r>
              <a:rPr lang="es-ES" sz="2200" dirty="0" err="1">
                <a:latin typeface="+mn-lt"/>
                <a:cs typeface="Calibri" pitchFamily="34" charset="0"/>
              </a:rPr>
              <a:t>p.e.</a:t>
            </a:r>
            <a:r>
              <a:rPr lang="es-ES" sz="2200" dirty="0">
                <a:latin typeface="+mn-lt"/>
                <a:cs typeface="Calibri" pitchFamily="34" charset="0"/>
              </a:rPr>
              <a:t> Internet lento)</a:t>
            </a:r>
            <a:r>
              <a:rPr lang="es-ES" sz="2200" b="1" dirty="0">
                <a:latin typeface="+mn-lt"/>
                <a:cs typeface="Calibri" pitchFamily="34" charset="0"/>
              </a:rPr>
              <a:t> </a:t>
            </a: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, no las usemos.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 startAt="2"/>
              <a:defRPr/>
            </a:pP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Antes de crear material didáctico, ver de usar el existente. </a:t>
            </a:r>
          </a:p>
          <a:p>
            <a:pPr marL="36000" lvl="1">
              <a:spcBef>
                <a:spcPts val="1200"/>
              </a:spcBef>
              <a:defRPr/>
            </a:pP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Las TIC </a:t>
            </a:r>
            <a:r>
              <a:rPr lang="es-ES" sz="2200" dirty="0">
                <a:latin typeface="+mn-lt"/>
                <a:cs typeface="Calibri" pitchFamily="34" charset="0"/>
              </a:rPr>
              <a:t>pueden dar </a:t>
            </a: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más autonomía y participación </a:t>
            </a:r>
            <a:r>
              <a:rPr lang="es-ES" sz="2200" dirty="0">
                <a:latin typeface="+mn-lt"/>
                <a:cs typeface="Calibri" pitchFamily="34" charset="0"/>
              </a:rPr>
              <a:t>del alumnado.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4830763"/>
            <a:ext cx="9144000" cy="2309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lvl="1" indent="-457200">
              <a:spcBef>
                <a:spcPts val="300"/>
              </a:spcBef>
              <a:buFont typeface="+mj-lt"/>
              <a:buAutoNum type="arabicPeriod" startAt="5"/>
              <a:defRPr/>
            </a:pP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Tener 2 alumnos “asesores TIC”: </a:t>
            </a:r>
            <a:r>
              <a:rPr lang="es-ES" sz="2200" dirty="0">
                <a:latin typeface="+mn-lt"/>
                <a:cs typeface="Calibri" pitchFamily="34" charset="0"/>
              </a:rPr>
              <a:t>para conectar la </a:t>
            </a:r>
            <a:r>
              <a:rPr lang="es-ES" sz="2200" dirty="0" err="1">
                <a:latin typeface="+mn-lt"/>
                <a:cs typeface="Calibri" pitchFamily="34" charset="0"/>
              </a:rPr>
              <a:t>PDI</a:t>
            </a:r>
            <a:r>
              <a:rPr lang="es-ES" sz="2200" dirty="0">
                <a:latin typeface="+mn-lt"/>
                <a:cs typeface="Calibri" pitchFamily="34" charset="0"/>
              </a:rPr>
              <a:t>, apoyar a los demás compañeros, resolver problemas TIC en clase…</a:t>
            </a:r>
          </a:p>
          <a:p>
            <a:pPr marL="914400" lvl="1" indent="-457200">
              <a:spcBef>
                <a:spcPts val="300"/>
              </a:spcBef>
              <a:buFont typeface="+mj-lt"/>
              <a:buAutoNum type="arabicPeriod" startAt="5"/>
              <a:defRPr/>
            </a:pPr>
            <a:r>
              <a:rPr lang="es-ES" sz="2200" b="1" dirty="0">
                <a:solidFill>
                  <a:srgbClr val="C00000"/>
                </a:solidFill>
                <a:latin typeface="+mn-lt"/>
                <a:cs typeface="Calibri" pitchFamily="34" charset="0"/>
              </a:rPr>
              <a:t>Que alumnos adopten el rol de profesor</a:t>
            </a:r>
            <a:r>
              <a:rPr lang="es-ES" sz="2200" dirty="0">
                <a:latin typeface="+mn-lt"/>
                <a:cs typeface="Calibri" pitchFamily="34" charset="0"/>
              </a:rPr>
              <a:t>: enseñar, orientar, corregir, buscar/crear materiales… </a:t>
            </a:r>
            <a:r>
              <a:rPr lang="es-ES" sz="2200" b="1" dirty="0">
                <a:latin typeface="+mn-lt"/>
                <a:cs typeface="Calibri" pitchFamily="34" charset="0"/>
              </a:rPr>
              <a:t>cuando sea posible</a:t>
            </a:r>
            <a:r>
              <a:rPr lang="es-ES" sz="2200" dirty="0">
                <a:latin typeface="+mn-lt"/>
                <a:cs typeface="Calibri" pitchFamily="34" charset="0"/>
              </a:rPr>
              <a:t>.</a:t>
            </a:r>
          </a:p>
          <a:p>
            <a:pPr marL="36000" lvl="1">
              <a:spcBef>
                <a:spcPts val="600"/>
              </a:spcBef>
              <a:defRPr/>
            </a:pPr>
            <a:r>
              <a:rPr lang="es-ES" sz="2200" dirty="0">
                <a:solidFill>
                  <a:srgbClr val="0000CC"/>
                </a:solidFill>
                <a:latin typeface="+mn-lt"/>
                <a:cs typeface="Calibri" pitchFamily="34" charset="0"/>
              </a:rPr>
              <a:t>Y comentar y compartir con otros compañeros será la mejor ayuda.</a:t>
            </a:r>
            <a:endParaRPr lang="es-ES" sz="2200" dirty="0">
              <a:latin typeface="+mn-lt"/>
            </a:endParaRPr>
          </a:p>
          <a:p>
            <a:pPr marL="914400" lvl="1" indent="-457200">
              <a:spcBef>
                <a:spcPts val="300"/>
              </a:spcBef>
              <a:buFont typeface="+mj-lt"/>
              <a:buAutoNum type="arabicPeriod" startAt="5"/>
              <a:defRPr/>
            </a:pPr>
            <a:endParaRPr lang="es-E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45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FORMACIÓN DEL PROFESORADO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1438" y="714375"/>
            <a:ext cx="9215438" cy="6072188"/>
          </a:xfrm>
          <a:noFill/>
        </p:spPr>
        <p:txBody>
          <a:bodyPr/>
          <a:lstStyle/>
          <a:p>
            <a:pPr eaLnBrk="1" hangingPunct="1"/>
            <a:r>
              <a:rPr lang="es-ES" sz="2400" b="1" smtClean="0">
                <a:latin typeface="Arial" charset="0"/>
              </a:rPr>
              <a:t>Considerará los aspectos básicos de manejo de los recursos, pero será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</a:rPr>
              <a:t>básicamente didáctica</a:t>
            </a:r>
            <a:r>
              <a:rPr lang="es-ES" sz="2400" b="1" smtClean="0">
                <a:latin typeface="Arial" charset="0"/>
              </a:rPr>
              <a:t> </a:t>
            </a:r>
            <a:r>
              <a:rPr lang="es-ES" sz="2200" smtClean="0">
                <a:latin typeface="Arial" charset="0"/>
              </a:rPr>
              <a:t>(metodologías).</a:t>
            </a:r>
          </a:p>
          <a:p>
            <a:pPr eaLnBrk="1" hangingPunct="1"/>
            <a:r>
              <a:rPr lang="es-ES" sz="2400" b="1" smtClean="0">
                <a:latin typeface="Arial" charset="0"/>
              </a:rPr>
              <a:t>Se realizará a lo largo de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</a:rPr>
              <a:t>2 años</a:t>
            </a:r>
            <a:r>
              <a:rPr lang="es-ES" sz="2400" b="1" smtClean="0">
                <a:latin typeface="Arial" charset="0"/>
              </a:rPr>
              <a:t>, mediante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</a:rPr>
              <a:t>6 seminarios </a:t>
            </a:r>
            <a:r>
              <a:rPr lang="es-ES" sz="2400" b="1" smtClean="0">
                <a:latin typeface="Arial" charset="0"/>
              </a:rPr>
              <a:t>trimestrales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</a:rPr>
              <a:t>en el propio centro</a:t>
            </a:r>
            <a:r>
              <a:rPr lang="es-ES" sz="2200" smtClean="0">
                <a:latin typeface="Arial" charset="0"/>
              </a:rPr>
              <a:t>. En los seminarios:</a:t>
            </a:r>
          </a:p>
          <a:p>
            <a:pPr lvl="1" eaLnBrk="1" hangingPunct="1"/>
            <a:r>
              <a:rPr lang="es-ES" sz="2400" smtClean="0">
                <a:solidFill>
                  <a:srgbClr val="0202A0"/>
                </a:solidFill>
                <a:latin typeface="Arial" charset="0"/>
              </a:rPr>
              <a:t>El formador introducirá modelos didácticos y recursos.</a:t>
            </a:r>
          </a:p>
          <a:p>
            <a:pPr lvl="1" eaLnBrk="1" hangingPunct="1"/>
            <a:r>
              <a:rPr lang="es-ES" sz="2400" smtClean="0">
                <a:solidFill>
                  <a:srgbClr val="0202A0"/>
                </a:solidFill>
                <a:latin typeface="Arial" charset="0"/>
              </a:rPr>
              <a:t>Cada profesor comentará cómo ha utilizado las AULAS TIC durante el trimestre y expondrá preguntas y problemáticas.</a:t>
            </a:r>
          </a:p>
          <a:p>
            <a:pPr lvl="1" eaLnBrk="1" hangingPunct="1"/>
            <a:r>
              <a:rPr lang="es-ES" sz="2400" smtClean="0">
                <a:solidFill>
                  <a:srgbClr val="0202A0"/>
                </a:solidFill>
                <a:latin typeface="Arial" charset="0"/>
              </a:rPr>
              <a:t>El formador verá de ofrecer soluciones.</a:t>
            </a:r>
          </a:p>
          <a:p>
            <a:pPr eaLnBrk="1" hangingPunct="1"/>
            <a:r>
              <a:rPr lang="es-ES" sz="2400" b="1" smtClean="0">
                <a:latin typeface="Arial" charset="0"/>
              </a:rPr>
              <a:t>Entre seminarios, los profesores aplicarán los modelos didácticos en sus clases. Un profesor</a:t>
            </a:r>
            <a:r>
              <a:rPr lang="es-ES" sz="2200" smtClean="0">
                <a:latin typeface="Arial" charset="0"/>
              </a:rPr>
              <a:t> (en contacto con el formador) </a:t>
            </a:r>
            <a:r>
              <a:rPr lang="es-ES" sz="2400" b="1" smtClean="0">
                <a:latin typeface="Arial" charset="0"/>
              </a:rPr>
              <a:t>asumirá el rol de 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asesor-TIC </a:t>
            </a:r>
            <a:r>
              <a:rPr lang="es-ES" sz="2200" smtClean="0">
                <a:latin typeface="Arial" charset="0"/>
              </a:rPr>
              <a:t>para ayudarles.</a:t>
            </a:r>
          </a:p>
          <a:p>
            <a:pPr eaLnBrk="1" hangingPunct="1"/>
            <a:r>
              <a:rPr lang="es-ES" sz="2400" b="1" smtClean="0">
                <a:latin typeface="Arial" charset="0"/>
              </a:rPr>
              <a:t>Esta formación presencial se complementará con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</a:rPr>
              <a:t>cursos on-line de ampliación</a:t>
            </a:r>
            <a:r>
              <a:rPr lang="es-ES" sz="2400" b="1" smtClean="0">
                <a:latin typeface="Arial" charset="0"/>
              </a:rPr>
              <a:t>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026150"/>
            <a:ext cx="9144000" cy="831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Calibri" pitchFamily="34" charset="0"/>
              </a:rPr>
              <a:t>Antes de iniciar la formación de las AULAS TIC, el profesorado tendrá las competencias didácticas y digitales (escribir, navegar, e-mail)</a:t>
            </a:r>
            <a:r>
              <a:rPr lang="es-ES" sz="2000">
                <a:latin typeface="Calibri" pitchFamily="34" charset="0"/>
              </a:rPr>
              <a:t> </a:t>
            </a:r>
            <a:r>
              <a:rPr lang="es-ES" sz="2400">
                <a:latin typeface="Calibri" pitchFamily="34" charset="0"/>
              </a:rPr>
              <a:t>básicas</a:t>
            </a:r>
            <a:endParaRPr lang="es-ES" sz="2400" b="1">
              <a:latin typeface="Calibri" pitchFamily="34" charset="0"/>
            </a:endParaRPr>
          </a:p>
        </p:txBody>
      </p:sp>
      <p:sp>
        <p:nvSpPr>
          <p:cNvPr id="17413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</p:spTree>
  </p:cSld>
  <p:clrMapOvr>
    <a:masterClrMapping/>
  </p:clrMapOvr>
  <p:transition advTm="57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392363" y="933450"/>
            <a:ext cx="4230687" cy="3892550"/>
          </a:xfrm>
          <a:prstGeom prst="star5">
            <a:avLst/>
          </a:prstGeom>
          <a:solidFill>
            <a:srgbClr val="1B16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defRPr/>
            </a:pPr>
            <a:r>
              <a:rPr lang="es-ES" sz="200" b="1" dirty="0"/>
              <a:t>.</a:t>
            </a:r>
            <a:endParaRPr lang="es-E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ES" sz="2400" b="1" dirty="0">
                <a:solidFill>
                  <a:schemeClr val="bg1"/>
                </a:solidFill>
              </a:rPr>
              <a:t>ACTITUD  del </a:t>
            </a:r>
          </a:p>
          <a:p>
            <a:pPr algn="ctr">
              <a:defRPr/>
            </a:pPr>
            <a:r>
              <a:rPr lang="es-ES" sz="2400" b="1" dirty="0">
                <a:solidFill>
                  <a:schemeClr val="bg1"/>
                </a:solidFill>
              </a:rPr>
              <a:t>PROFESORADO</a:t>
            </a:r>
          </a:p>
        </p:txBody>
      </p:sp>
      <p:sp>
        <p:nvSpPr>
          <p:cNvPr id="33795" name="Oval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25" y="3165475"/>
            <a:ext cx="3286125" cy="1298575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/>
              <a:t>COORDINACIÓN </a:t>
            </a:r>
            <a:r>
              <a:rPr lang="es-ES" sz="2000" b="1"/>
              <a:t>y</a:t>
            </a:r>
            <a:r>
              <a:rPr lang="es-ES" sz="2400" b="1"/>
              <a:t/>
            </a:r>
            <a:br>
              <a:rPr lang="es-ES" sz="2400" b="1"/>
            </a:br>
            <a:r>
              <a:rPr lang="es-ES" sz="2400" b="1"/>
              <a:t>MANTENIMIENTO</a:t>
            </a:r>
          </a:p>
        </p:txBody>
      </p:sp>
      <p:sp>
        <p:nvSpPr>
          <p:cNvPr id="33796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48263" y="908050"/>
            <a:ext cx="3384550" cy="1311275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200" b="1"/>
              <a:t>INFRAESTRUCTURAS</a:t>
            </a:r>
            <a:endParaRPr lang="es-ES" sz="2200" b="1"/>
          </a:p>
        </p:txBody>
      </p:sp>
      <p:sp>
        <p:nvSpPr>
          <p:cNvPr id="33797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955925" y="5084763"/>
            <a:ext cx="32004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400" b="1"/>
              <a:t>FORMACIÓN</a:t>
            </a:r>
          </a:p>
          <a:p>
            <a:pPr algn="ctr"/>
            <a:r>
              <a:rPr lang="es-ES_tradnl" sz="2000" b="1"/>
              <a:t>técnica-</a:t>
            </a:r>
            <a:r>
              <a:rPr lang="es-ES_tradnl" sz="2000" b="1">
                <a:solidFill>
                  <a:srgbClr val="FF0000"/>
                </a:solidFill>
              </a:rPr>
              <a:t>didáctica</a:t>
            </a:r>
            <a:endParaRPr lang="es-ES" sz="2000" b="1"/>
          </a:p>
        </p:txBody>
      </p:sp>
      <p:sp>
        <p:nvSpPr>
          <p:cNvPr id="33798" name="Oval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9750" y="836613"/>
            <a:ext cx="3200400" cy="1438275"/>
          </a:xfrm>
          <a:prstGeom prst="ellipse">
            <a:avLst/>
          </a:prstGeom>
          <a:solidFill>
            <a:srgbClr val="97E4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chemeClr val="tx2"/>
                </a:solidFill>
              </a:rPr>
              <a:t/>
            </a:r>
            <a:br>
              <a:rPr lang="es-ES_tradnl" sz="2400" b="1">
                <a:solidFill>
                  <a:schemeClr val="tx2"/>
                </a:solidFill>
              </a:rPr>
            </a:br>
            <a:r>
              <a:rPr lang="es-ES_tradnl" sz="2400" b="1"/>
              <a:t>plan </a:t>
            </a:r>
            <a:r>
              <a:rPr lang="es-ES_tradnl" sz="2000" b="1"/>
              <a:t>y</a:t>
            </a:r>
            <a:r>
              <a:rPr lang="es-ES_tradnl" sz="2400" b="1"/>
              <a:t> compromiso</a:t>
            </a:r>
            <a:br>
              <a:rPr lang="es-ES_tradnl" sz="2400" b="1"/>
            </a:br>
            <a:r>
              <a:rPr lang="es-ES_tradnl" sz="1600" b="1"/>
              <a:t>de </a:t>
            </a:r>
            <a:r>
              <a:rPr lang="es-ES_tradnl" b="1"/>
              <a:t>dirección </a:t>
            </a:r>
            <a:r>
              <a:rPr lang="es-ES_tradnl" sz="1600" b="1"/>
              <a:t>y la </a:t>
            </a:r>
            <a:r>
              <a:rPr lang="es-ES_tradnl" b="1"/>
              <a:t>comunidad</a:t>
            </a:r>
            <a:endParaRPr lang="es-ES" sz="2800" b="1"/>
          </a:p>
          <a:p>
            <a:pPr algn="ctr"/>
            <a:endParaRPr lang="es-ES" sz="2400" b="1">
              <a:solidFill>
                <a:schemeClr val="tx2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765175" y="-36513"/>
            <a:ext cx="7286625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CLAVES DEL ÉXITO PARA INTEGRAR LAS TIC</a:t>
            </a:r>
            <a:endParaRPr lang="es-ES_tradnl" sz="4000" dirty="0">
              <a:solidFill>
                <a:srgbClr val="0000CC"/>
              </a:solidFill>
            </a:endParaRPr>
          </a:p>
        </p:txBody>
      </p:sp>
      <p:sp>
        <p:nvSpPr>
          <p:cNvPr id="33800" name="11 CuadroTexto"/>
          <p:cNvSpPr txBox="1">
            <a:spLocks noChangeArrowheads="1"/>
          </p:cNvSpPr>
          <p:nvPr/>
        </p:nvSpPr>
        <p:spPr bwMode="auto">
          <a:xfrm>
            <a:off x="3563938" y="4724400"/>
            <a:ext cx="2376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>
                <a:solidFill>
                  <a:srgbClr val="0000CC"/>
                </a:solidFill>
              </a:rPr>
              <a:t>con valor añadido</a:t>
            </a:r>
          </a:p>
        </p:txBody>
      </p:sp>
      <p:sp>
        <p:nvSpPr>
          <p:cNvPr id="33801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535613" y="2997200"/>
            <a:ext cx="3384550" cy="1311275"/>
          </a:xfrm>
          <a:prstGeom prst="ellipse">
            <a:avLst/>
          </a:prstGeom>
          <a:solidFill>
            <a:srgbClr val="97FFC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200" b="1"/>
              <a:t>MATERIALES</a:t>
            </a:r>
            <a:br>
              <a:rPr lang="es-ES_tradnl" sz="2200" b="1"/>
            </a:br>
            <a:r>
              <a:rPr lang="es-ES_tradnl" sz="2200" b="1"/>
              <a:t>DIDÁCTICOS</a:t>
            </a:r>
            <a:endParaRPr lang="es-ES" sz="2200" b="1"/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3249613" y="4186238"/>
            <a:ext cx="2357437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i="1">
                <a:solidFill>
                  <a:srgbClr val="0000CC"/>
                </a:solidFill>
              </a:rPr>
              <a:t>uso</a:t>
            </a:r>
            <a:r>
              <a:rPr lang="es-ES" b="1" i="1"/>
              <a:t> fácil</a:t>
            </a:r>
            <a:br>
              <a:rPr lang="es-ES" b="1" i="1"/>
            </a:br>
            <a:r>
              <a:rPr lang="es-ES" b="1" i="1"/>
              <a:t>útil y eficiente</a:t>
            </a:r>
            <a:endParaRPr lang="es-ES" sz="1400" b="1" i="1"/>
          </a:p>
        </p:txBody>
      </p:sp>
      <p:sp>
        <p:nvSpPr>
          <p:cNvPr id="12" name="11 Estrella de 5 puntas"/>
          <p:cNvSpPr/>
          <p:nvPr/>
        </p:nvSpPr>
        <p:spPr bwMode="auto">
          <a:xfrm>
            <a:off x="250825" y="404813"/>
            <a:ext cx="1044575" cy="836612"/>
          </a:xfrm>
          <a:prstGeom prst="star5">
            <a:avLst>
              <a:gd name="adj" fmla="val 19682"/>
              <a:gd name="hf" fmla="val 105146"/>
              <a:gd name="vf" fmla="val 110557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3804" name="7 Elipse"/>
          <p:cNvSpPr>
            <a:spLocks noChangeArrowheads="1"/>
          </p:cNvSpPr>
          <p:nvPr/>
        </p:nvSpPr>
        <p:spPr bwMode="auto">
          <a:xfrm>
            <a:off x="2700338" y="5805488"/>
            <a:ext cx="792162" cy="792162"/>
          </a:xfrm>
          <a:prstGeom prst="ellipse">
            <a:avLst/>
          </a:prstGeom>
          <a:solidFill>
            <a:srgbClr val="C00000">
              <a:alpha val="8392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4 Triángulo isósceles"/>
          <p:cNvSpPr>
            <a:spLocks noChangeArrowheads="1"/>
          </p:cNvSpPr>
          <p:nvPr/>
        </p:nvSpPr>
        <p:spPr bwMode="auto">
          <a:xfrm>
            <a:off x="2268538" y="5084763"/>
            <a:ext cx="1008062" cy="792162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3806" name="15 Imagen" descr="curriculumbimodalesquema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732463"/>
            <a:ext cx="132715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7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(2012)</a:t>
            </a:r>
          </a:p>
        </p:txBody>
      </p:sp>
      <p:sp>
        <p:nvSpPr>
          <p:cNvPr id="33808" name="Text Box 12"/>
          <p:cNvSpPr txBox="1">
            <a:spLocks noChangeArrowheads="1"/>
          </p:cNvSpPr>
          <p:nvPr/>
        </p:nvSpPr>
        <p:spPr bwMode="auto">
          <a:xfrm>
            <a:off x="1547813" y="6021388"/>
            <a:ext cx="1800225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i="1"/>
              <a:t>productividad</a:t>
            </a:r>
          </a:p>
        </p:txBody>
      </p:sp>
      <p:sp>
        <p:nvSpPr>
          <p:cNvPr id="33809" name="Text Box 12"/>
          <p:cNvSpPr txBox="1">
            <a:spLocks noChangeArrowheads="1"/>
          </p:cNvSpPr>
          <p:nvPr/>
        </p:nvSpPr>
        <p:spPr bwMode="auto">
          <a:xfrm>
            <a:off x="1419225" y="5445125"/>
            <a:ext cx="171291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i="1"/>
              <a:t>innovación</a:t>
            </a:r>
          </a:p>
        </p:txBody>
      </p:sp>
      <p:sp>
        <p:nvSpPr>
          <p:cNvPr id="33810" name="Text Box 12"/>
          <p:cNvSpPr txBox="1">
            <a:spLocks noChangeArrowheads="1"/>
          </p:cNvSpPr>
          <p:nvPr/>
        </p:nvSpPr>
        <p:spPr bwMode="auto">
          <a:xfrm>
            <a:off x="6659563" y="6021388"/>
            <a:ext cx="2216150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i="1"/>
              <a:t>currículum bimodal</a:t>
            </a:r>
          </a:p>
        </p:txBody>
      </p:sp>
      <p:sp>
        <p:nvSpPr>
          <p:cNvPr id="33811" name="Text Box 12"/>
          <p:cNvSpPr txBox="1">
            <a:spLocks noChangeArrowheads="1"/>
          </p:cNvSpPr>
          <p:nvPr/>
        </p:nvSpPr>
        <p:spPr bwMode="auto">
          <a:xfrm>
            <a:off x="323850" y="611188"/>
            <a:ext cx="1711325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i="1"/>
              <a:t>competencias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MCj02509330000[1]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71438" y="144463"/>
            <a:ext cx="1763712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463" y="103188"/>
            <a:ext cx="8999537" cy="11509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clave del éxito: </a:t>
            </a:r>
            <a:br>
              <a:rPr lang="es-E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los profesores vean que…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700213"/>
            <a:ext cx="8785225" cy="5113337"/>
          </a:xfrm>
        </p:spPr>
        <p:txBody>
          <a:bodyPr/>
          <a:lstStyle/>
          <a:p>
            <a:pPr algn="l" eaLnBrk="1" hangingPunct="1">
              <a:spcAft>
                <a:spcPct val="35000"/>
              </a:spcAft>
              <a:defRPr/>
            </a:pPr>
            <a:r>
              <a:rPr lang="es-ES" sz="2800" dirty="0" smtClean="0">
                <a:solidFill>
                  <a:srgbClr val="990033"/>
                </a:solidFill>
              </a:rPr>
              <a:t>- </a:t>
            </a:r>
            <a:r>
              <a:rPr lang="es-ES" sz="2800" i="1" dirty="0" smtClean="0">
                <a:solidFill>
                  <a:srgbClr val="990033"/>
                </a:solidFill>
              </a:rPr>
              <a:t>El uso de las TIC es</a:t>
            </a:r>
            <a:r>
              <a:rPr lang="es-ES" sz="2800" b="1" i="1" dirty="0" smtClean="0">
                <a:solidFill>
                  <a:srgbClr val="990033"/>
                </a:solidFill>
              </a:rPr>
              <a:t> </a:t>
            </a:r>
            <a:r>
              <a:rPr lang="es-ES" sz="2800" b="1" dirty="0" smtClean="0">
                <a:solidFill>
                  <a:srgbClr val="000099"/>
                </a:solidFill>
              </a:rPr>
              <a:t>fácil</a:t>
            </a:r>
            <a:r>
              <a:rPr lang="es-ES" sz="2800" b="1" i="1" dirty="0" smtClean="0"/>
              <a:t>,</a:t>
            </a:r>
            <a:r>
              <a:rPr lang="es-ES" sz="2800" dirty="0" smtClean="0"/>
              <a:t> pueden aprender a manejarlas sin problema en poco tiempo.</a:t>
            </a:r>
          </a:p>
          <a:p>
            <a:pPr algn="l" eaLnBrk="1" hangingPunct="1">
              <a:spcAft>
                <a:spcPct val="35000"/>
              </a:spcAft>
              <a:defRPr/>
            </a:pPr>
            <a:r>
              <a:rPr lang="es-ES" sz="2800" dirty="0" smtClean="0">
                <a:solidFill>
                  <a:srgbClr val="990033"/>
                </a:solidFill>
              </a:rPr>
              <a:t>-  </a:t>
            </a:r>
            <a:r>
              <a:rPr lang="es-ES" sz="2800" i="1" dirty="0" smtClean="0">
                <a:solidFill>
                  <a:srgbClr val="990033"/>
                </a:solidFill>
              </a:rPr>
              <a:t>El uso de las TIC es</a:t>
            </a:r>
            <a:r>
              <a:rPr lang="es-ES" sz="2800" b="1" i="1" dirty="0" smtClean="0">
                <a:solidFill>
                  <a:srgbClr val="990033"/>
                </a:solidFill>
              </a:rPr>
              <a:t> </a:t>
            </a:r>
            <a:r>
              <a:rPr lang="es-ES" sz="2800" b="1" dirty="0" smtClean="0">
                <a:solidFill>
                  <a:srgbClr val="000099"/>
                </a:solidFill>
              </a:rPr>
              <a:t>cómodo</a:t>
            </a:r>
            <a:r>
              <a:rPr lang="es-ES" sz="2800" dirty="0" smtClean="0"/>
              <a:t>, no dará problemas ni estrés; los modelos didácticos son buenos, flexibles, controlables.</a:t>
            </a:r>
          </a:p>
          <a:p>
            <a:pPr algn="l" eaLnBrk="1" hangingPunct="1">
              <a:spcAft>
                <a:spcPct val="35000"/>
              </a:spcAft>
              <a:defRPr/>
            </a:pPr>
            <a:r>
              <a:rPr lang="es-ES" sz="2800" dirty="0" smtClean="0">
                <a:solidFill>
                  <a:srgbClr val="990033"/>
                </a:solidFill>
              </a:rPr>
              <a:t>- </a:t>
            </a:r>
            <a:r>
              <a:rPr lang="es-ES" sz="2800" i="1" dirty="0" smtClean="0">
                <a:solidFill>
                  <a:srgbClr val="990033"/>
                </a:solidFill>
              </a:rPr>
              <a:t>El uso de la TIC es</a:t>
            </a:r>
            <a:r>
              <a:rPr lang="es-ES" sz="2800" b="1" i="1" dirty="0" smtClean="0">
                <a:solidFill>
                  <a:srgbClr val="990033"/>
                </a:solidFill>
              </a:rPr>
              <a:t> </a:t>
            </a:r>
            <a:r>
              <a:rPr lang="es-ES" sz="2800" b="1" dirty="0" smtClean="0">
                <a:solidFill>
                  <a:srgbClr val="000099"/>
                </a:solidFill>
              </a:rPr>
              <a:t>útil</a:t>
            </a:r>
            <a:r>
              <a:rPr lang="es-ES" sz="2800" dirty="0" smtClean="0"/>
              <a:t>, eficaz, aporta valor añadido para realizar actividades de mayor potencial didáctico y lograr más motivación y participación del alumnado. </a:t>
            </a:r>
          </a:p>
          <a:p>
            <a:pPr algn="l" eaLnBrk="1" hangingPunct="1">
              <a:spcAft>
                <a:spcPct val="35000"/>
              </a:spcAft>
              <a:defRPr/>
            </a:pPr>
            <a:r>
              <a:rPr lang="es-ES" sz="2800" dirty="0" smtClean="0">
                <a:solidFill>
                  <a:srgbClr val="990033"/>
                </a:solidFill>
              </a:rPr>
              <a:t>- </a:t>
            </a:r>
            <a:r>
              <a:rPr lang="es-ES" sz="2800" i="1" dirty="0" smtClean="0">
                <a:solidFill>
                  <a:srgbClr val="990033"/>
                </a:solidFill>
              </a:rPr>
              <a:t>El uso de la TIC es</a:t>
            </a:r>
            <a:r>
              <a:rPr lang="es-ES" sz="2800" b="1" i="1" dirty="0" smtClean="0">
                <a:solidFill>
                  <a:srgbClr val="990033"/>
                </a:solidFill>
              </a:rPr>
              <a:t> </a:t>
            </a:r>
            <a:r>
              <a:rPr lang="es-ES" sz="2800" b="1" dirty="0" smtClean="0">
                <a:solidFill>
                  <a:srgbClr val="000099"/>
                </a:solidFill>
              </a:rPr>
              <a:t>eficiente</a:t>
            </a:r>
            <a:r>
              <a:rPr lang="es-ES" sz="2800" dirty="0" smtClean="0"/>
              <a:t>, facilita la labor docente y no exige dedicar más tiempo ni esfuerzo.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985000" y="6610350"/>
            <a:ext cx="2266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PD Pere Marquès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2074863" y="0"/>
            <a:ext cx="51085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¿QUÉ DICE LA PEDAGOGÍA?</a:t>
            </a:r>
            <a:endParaRPr lang="es-ES_tradnl" sz="2400" dirty="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9220" name="6 Rectángulo redondeado"/>
          <p:cNvSpPr>
            <a:spLocks noChangeArrowheads="1"/>
          </p:cNvSpPr>
          <p:nvPr/>
        </p:nvSpPr>
        <p:spPr bwMode="auto">
          <a:xfrm>
            <a:off x="214313" y="692150"/>
            <a:ext cx="2714625" cy="17145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21" name="8 Rectángulo redondeado"/>
          <p:cNvSpPr>
            <a:spLocks noChangeArrowheads="1"/>
          </p:cNvSpPr>
          <p:nvPr/>
        </p:nvSpPr>
        <p:spPr bwMode="auto">
          <a:xfrm>
            <a:off x="3143250" y="692150"/>
            <a:ext cx="2714625" cy="1714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22" name="9 CuadroTexto"/>
          <p:cNvSpPr txBox="1">
            <a:spLocks noChangeArrowheads="1"/>
          </p:cNvSpPr>
          <p:nvPr/>
        </p:nvSpPr>
        <p:spPr bwMode="auto">
          <a:xfrm>
            <a:off x="214313" y="981075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el </a:t>
            </a:r>
            <a:r>
              <a:rPr lang="es-ES" b="1">
                <a:solidFill>
                  <a:srgbClr val="FF0000"/>
                </a:solidFill>
              </a:rPr>
              <a:t>aprendizaje</a:t>
            </a:r>
            <a:r>
              <a:rPr lang="es-ES"/>
              <a:t> depende de las actividades que se realizan y del empeño en aprender</a:t>
            </a:r>
          </a:p>
        </p:txBody>
      </p:sp>
      <p:sp>
        <p:nvSpPr>
          <p:cNvPr id="9223" name="10 Rectángulo redondeado"/>
          <p:cNvSpPr>
            <a:spLocks noChangeArrowheads="1"/>
          </p:cNvSpPr>
          <p:nvPr/>
        </p:nvSpPr>
        <p:spPr bwMode="auto">
          <a:xfrm>
            <a:off x="6143625" y="692150"/>
            <a:ext cx="2714625" cy="1714500"/>
          </a:xfrm>
          <a:prstGeom prst="roundRect">
            <a:avLst>
              <a:gd name="adj" fmla="val 16667"/>
            </a:avLst>
          </a:prstGeom>
          <a:solidFill>
            <a:srgbClr val="FFD13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24" name="11 CuadroTexto"/>
          <p:cNvSpPr txBox="1">
            <a:spLocks noChangeArrowheads="1"/>
          </p:cNvSpPr>
          <p:nvPr/>
        </p:nvSpPr>
        <p:spPr bwMode="auto">
          <a:xfrm>
            <a:off x="6143625" y="836613"/>
            <a:ext cx="27146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… pero su </a:t>
            </a:r>
            <a:r>
              <a:rPr lang="es-ES" b="1">
                <a:solidFill>
                  <a:srgbClr val="FF0000"/>
                </a:solidFill>
              </a:rPr>
              <a:t>eficacia</a:t>
            </a:r>
            <a:r>
              <a:rPr lang="es-ES"/>
              <a:t> depende de cómo y para qué se utilicen: </a:t>
            </a:r>
            <a:r>
              <a:rPr lang="es-ES" b="1">
                <a:solidFill>
                  <a:srgbClr val="FF0000"/>
                </a:solidFill>
              </a:rPr>
              <a:t>metodología</a:t>
            </a:r>
            <a:r>
              <a:rPr lang="es-ES"/>
              <a:t> y </a:t>
            </a:r>
            <a:r>
              <a:rPr lang="es-ES" b="1">
                <a:solidFill>
                  <a:srgbClr val="FF0000"/>
                </a:solidFill>
              </a:rPr>
              <a:t>adecuación</a:t>
            </a:r>
          </a:p>
        </p:txBody>
      </p:sp>
      <p:sp>
        <p:nvSpPr>
          <p:cNvPr id="9225" name="7 CuadroTexto"/>
          <p:cNvSpPr txBox="1">
            <a:spLocks noChangeArrowheads="1"/>
          </p:cNvSpPr>
          <p:nvPr/>
        </p:nvSpPr>
        <p:spPr bwMode="auto">
          <a:xfrm>
            <a:off x="3143250" y="981075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las </a:t>
            </a:r>
            <a:r>
              <a:rPr lang="es-ES" b="1"/>
              <a:t>TIC </a:t>
            </a:r>
            <a:r>
              <a:rPr lang="es-ES"/>
              <a:t>enriquecen la enseñanza / aprendizaje tradicional y </a:t>
            </a:r>
            <a:r>
              <a:rPr lang="es-ES" b="1"/>
              <a:t>aportan nuevas actividades</a:t>
            </a:r>
            <a:r>
              <a:rPr lang="es-ES"/>
              <a:t>…</a:t>
            </a:r>
          </a:p>
        </p:txBody>
      </p:sp>
      <p:sp>
        <p:nvSpPr>
          <p:cNvPr id="13" name="12 Nube"/>
          <p:cNvSpPr/>
          <p:nvPr/>
        </p:nvSpPr>
        <p:spPr bwMode="auto">
          <a:xfrm>
            <a:off x="500063" y="2786063"/>
            <a:ext cx="2643187" cy="1785937"/>
          </a:xfrm>
          <a:prstGeom prst="cloud">
            <a:avLst/>
          </a:prstGeom>
          <a:solidFill>
            <a:srgbClr val="00B0F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227" name="13 CuadroTexto"/>
          <p:cNvSpPr txBox="1">
            <a:spLocks noChangeArrowheads="1"/>
          </p:cNvSpPr>
          <p:nvPr/>
        </p:nvSpPr>
        <p:spPr bwMode="auto">
          <a:xfrm>
            <a:off x="714375" y="3071813"/>
            <a:ext cx="2214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profesor</a:t>
            </a:r>
            <a:r>
              <a:rPr lang="es-ES"/>
              <a:t> mediador, acción centrada en el estudiante y las competencias </a:t>
            </a:r>
          </a:p>
        </p:txBody>
      </p:sp>
      <p:sp>
        <p:nvSpPr>
          <p:cNvPr id="15" name="14 Nube"/>
          <p:cNvSpPr/>
          <p:nvPr/>
        </p:nvSpPr>
        <p:spPr bwMode="auto">
          <a:xfrm>
            <a:off x="3286125" y="3071813"/>
            <a:ext cx="2643188" cy="1785937"/>
          </a:xfrm>
          <a:prstGeom prst="cloud">
            <a:avLst/>
          </a:prstGeom>
          <a:solidFill>
            <a:srgbClr val="FF7C8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229" name="16 CuadroTexto"/>
          <p:cNvSpPr txBox="1">
            <a:spLocks noChangeArrowheads="1"/>
          </p:cNvSpPr>
          <p:nvPr/>
        </p:nvSpPr>
        <p:spPr bwMode="auto">
          <a:xfrm>
            <a:off x="3429000" y="3286125"/>
            <a:ext cx="25003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alumno</a:t>
            </a:r>
            <a:r>
              <a:rPr lang="es-ES"/>
              <a:t> participativo, con iniciativa y autonomía, tenaz </a:t>
            </a:r>
            <a:br>
              <a:rPr lang="es-ES"/>
            </a:br>
            <a:r>
              <a:rPr lang="es-ES"/>
              <a:t>y responsable, se autoevalúa</a:t>
            </a:r>
          </a:p>
        </p:txBody>
      </p:sp>
      <p:sp>
        <p:nvSpPr>
          <p:cNvPr id="18" name="17 Nube"/>
          <p:cNvSpPr/>
          <p:nvPr/>
        </p:nvSpPr>
        <p:spPr bwMode="auto">
          <a:xfrm>
            <a:off x="6215063" y="2786063"/>
            <a:ext cx="2643187" cy="1785937"/>
          </a:xfrm>
          <a:prstGeom prst="cloud">
            <a:avLst/>
          </a:prstGeom>
          <a:solidFill>
            <a:srgbClr val="97FFC6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231" name="18 CuadroTexto"/>
          <p:cNvSpPr txBox="1">
            <a:spLocks noChangeArrowheads="1"/>
          </p:cNvSpPr>
          <p:nvPr/>
        </p:nvSpPr>
        <p:spPr bwMode="auto">
          <a:xfrm>
            <a:off x="6215063" y="3000375"/>
            <a:ext cx="27860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aprendizaje</a:t>
            </a:r>
            <a:r>
              <a:rPr lang="es-ES"/>
              <a:t> personal </a:t>
            </a:r>
            <a:br>
              <a:rPr lang="es-ES"/>
            </a:br>
            <a:r>
              <a:rPr lang="es-ES"/>
              <a:t>y en colaboración </a:t>
            </a:r>
            <a:r>
              <a:rPr lang="es-ES" i="1"/>
              <a:t>(comunidad aprendizaje)</a:t>
            </a:r>
            <a:r>
              <a:rPr lang="es-ES"/>
              <a:t>, espacios y tiempos flexibles</a:t>
            </a:r>
          </a:p>
        </p:txBody>
      </p:sp>
      <p:sp>
        <p:nvSpPr>
          <p:cNvPr id="20" name="19 Nube"/>
          <p:cNvSpPr/>
          <p:nvPr/>
        </p:nvSpPr>
        <p:spPr bwMode="auto">
          <a:xfrm>
            <a:off x="214313" y="4786313"/>
            <a:ext cx="2643187" cy="1785937"/>
          </a:xfrm>
          <a:prstGeom prst="cloud">
            <a:avLst/>
          </a:prstGeom>
          <a:solidFill>
            <a:srgbClr val="DCC5ED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233" name="20 CuadroTexto"/>
          <p:cNvSpPr txBox="1">
            <a:spLocks noChangeArrowheads="1"/>
          </p:cNvSpPr>
          <p:nvPr/>
        </p:nvSpPr>
        <p:spPr bwMode="auto">
          <a:xfrm>
            <a:off x="428625" y="5072063"/>
            <a:ext cx="228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tareas</a:t>
            </a:r>
            <a:r>
              <a:rPr lang="es-ES"/>
              <a:t> aplicativas </a:t>
            </a:r>
            <a:br>
              <a:rPr lang="es-ES"/>
            </a:br>
            <a:r>
              <a:rPr lang="es-ES"/>
              <a:t>y contextualizadas para construir conocimiento</a:t>
            </a:r>
          </a:p>
        </p:txBody>
      </p:sp>
      <p:sp>
        <p:nvSpPr>
          <p:cNvPr id="22" name="21 Nube"/>
          <p:cNvSpPr/>
          <p:nvPr/>
        </p:nvSpPr>
        <p:spPr bwMode="auto">
          <a:xfrm>
            <a:off x="5867400" y="4652963"/>
            <a:ext cx="3097213" cy="1944687"/>
          </a:xfrm>
          <a:prstGeom prst="cloud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235" name="22 CuadroTexto"/>
          <p:cNvSpPr txBox="1">
            <a:spLocks noChangeArrowheads="1"/>
          </p:cNvSpPr>
          <p:nvPr/>
        </p:nvSpPr>
        <p:spPr bwMode="auto">
          <a:xfrm>
            <a:off x="6105525" y="5014913"/>
            <a:ext cx="2714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imaginación, creatividad</a:t>
            </a:r>
          </a:p>
          <a:p>
            <a:pPr algn="ctr"/>
            <a:r>
              <a:rPr lang="es-ES"/>
              <a:t>expresión, ética </a:t>
            </a:r>
            <a:br>
              <a:rPr lang="es-ES"/>
            </a:br>
            <a:r>
              <a:rPr lang="es-ES"/>
              <a:t>reflexión crítica</a:t>
            </a:r>
          </a:p>
          <a:p>
            <a:pPr algn="ctr"/>
            <a:r>
              <a:rPr lang="es-ES"/>
              <a:t>aprender a aprender</a:t>
            </a:r>
          </a:p>
        </p:txBody>
      </p:sp>
      <p:sp>
        <p:nvSpPr>
          <p:cNvPr id="24" name="23 Nube"/>
          <p:cNvSpPr/>
          <p:nvPr/>
        </p:nvSpPr>
        <p:spPr bwMode="auto">
          <a:xfrm>
            <a:off x="3000375" y="5072063"/>
            <a:ext cx="2643188" cy="1785937"/>
          </a:xfrm>
          <a:prstGeom prst="cloud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237" name="24 CuadroTexto"/>
          <p:cNvSpPr txBox="1">
            <a:spLocks noChangeArrowheads="1"/>
          </p:cNvSpPr>
          <p:nvPr/>
        </p:nvSpPr>
        <p:spPr bwMode="auto">
          <a:xfrm>
            <a:off x="3214688" y="5286375"/>
            <a:ext cx="2357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</a:rPr>
              <a:t>metodologías</a:t>
            </a:r>
            <a:r>
              <a:rPr lang="es-ES"/>
              <a:t> y </a:t>
            </a:r>
            <a:r>
              <a:rPr lang="es-ES" b="1">
                <a:solidFill>
                  <a:srgbClr val="FF0000"/>
                </a:solidFill>
              </a:rPr>
              <a:t>recursos</a:t>
            </a:r>
            <a:r>
              <a:rPr lang="es-ES"/>
              <a:t> diversos, </a:t>
            </a:r>
            <a:r>
              <a:rPr lang="es-ES" b="1">
                <a:solidFill>
                  <a:srgbClr val="FF0000"/>
                </a:solidFill>
              </a:rPr>
              <a:t>evaluación </a:t>
            </a:r>
            <a:r>
              <a:rPr lang="es-ES"/>
              <a:t>continua no memorística</a:t>
            </a:r>
          </a:p>
        </p:txBody>
      </p:sp>
      <p:sp>
        <p:nvSpPr>
          <p:cNvPr id="9238" name="Text Box 12"/>
          <p:cNvSpPr txBox="1">
            <a:spLocks noChangeArrowheads="1"/>
          </p:cNvSpPr>
          <p:nvPr/>
        </p:nvSpPr>
        <p:spPr bwMode="auto">
          <a:xfrm>
            <a:off x="2987675" y="2565400"/>
            <a:ext cx="3240088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1600" b="1">
                <a:solidFill>
                  <a:srgbClr val="FF0000"/>
                </a:solidFill>
              </a:rPr>
              <a:t>ASPECTOS A CONSIDERAR</a:t>
            </a:r>
            <a:endParaRPr lang="es-ES" sz="1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1628775"/>
            <a:ext cx="1295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Line 2"/>
          <p:cNvSpPr>
            <a:spLocks noChangeShapeType="1"/>
          </p:cNvSpPr>
          <p:nvPr/>
        </p:nvSpPr>
        <p:spPr bwMode="auto">
          <a:xfrm flipH="1">
            <a:off x="1905000" y="1371600"/>
            <a:ext cx="2374900" cy="396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a-ES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1905000" y="5334000"/>
            <a:ext cx="525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a-ES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4267200" y="1371600"/>
            <a:ext cx="2895600" cy="403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a-E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2571750" y="857250"/>
            <a:ext cx="3429000" cy="1219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chemeClr val="bg1"/>
                </a:solidFill>
              </a:rPr>
              <a:t>PIZARRA DIGITAL +</a:t>
            </a:r>
            <a:br>
              <a:rPr lang="es-ES_tradnl" sz="2400" b="1">
                <a:solidFill>
                  <a:schemeClr val="bg1"/>
                </a:solidFill>
              </a:rPr>
            </a:br>
            <a:r>
              <a:rPr lang="es-ES_tradnl" sz="2400" b="1">
                <a:solidFill>
                  <a:schemeClr val="bg1"/>
                </a:solidFill>
              </a:rPr>
              <a:t>lector documentos</a:t>
            </a:r>
            <a:endParaRPr lang="es-ES_tradnl" b="1"/>
          </a:p>
        </p:txBody>
      </p:sp>
      <p:sp>
        <p:nvSpPr>
          <p:cNvPr id="4103" name="Oval 6"/>
          <p:cNvSpPr>
            <a:spLocks noChangeArrowheads="1"/>
          </p:cNvSpPr>
          <p:nvPr/>
        </p:nvSpPr>
        <p:spPr bwMode="auto">
          <a:xfrm>
            <a:off x="119063" y="4572000"/>
            <a:ext cx="3810000" cy="1295400"/>
          </a:xfrm>
          <a:prstGeom prst="ellipse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600" b="1">
                <a:solidFill>
                  <a:schemeClr val="bg1"/>
                </a:solidFill>
              </a:rPr>
              <a:t>1 ORDENADOR </a:t>
            </a:r>
            <a:br>
              <a:rPr lang="es-ES_tradnl" sz="2600" b="1">
                <a:solidFill>
                  <a:schemeClr val="bg1"/>
                </a:solidFill>
              </a:rPr>
            </a:br>
            <a:r>
              <a:rPr lang="es-ES_tradnl" sz="2600" b="1">
                <a:solidFill>
                  <a:schemeClr val="bg1"/>
                </a:solidFill>
              </a:rPr>
              <a:t>X alumno</a:t>
            </a:r>
            <a:endParaRPr lang="es-ES_tradnl" b="1"/>
          </a:p>
        </p:txBody>
      </p:sp>
      <p:sp>
        <p:nvSpPr>
          <p:cNvPr id="4104" name="Oval 17"/>
          <p:cNvSpPr>
            <a:spLocks noChangeArrowheads="1"/>
          </p:cNvSpPr>
          <p:nvPr/>
        </p:nvSpPr>
        <p:spPr bwMode="auto">
          <a:xfrm>
            <a:off x="5072063" y="4643438"/>
            <a:ext cx="3733800" cy="12954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chemeClr val="bg1"/>
                </a:solidFill>
              </a:rPr>
              <a:t>software +</a:t>
            </a:r>
            <a:br>
              <a:rPr lang="es-ES_tradnl" sz="2400" b="1">
                <a:solidFill>
                  <a:schemeClr val="bg1"/>
                </a:solidFill>
              </a:rPr>
            </a:br>
            <a:r>
              <a:rPr lang="es-ES_tradnl" sz="2400" b="1">
                <a:solidFill>
                  <a:schemeClr val="bg1"/>
                </a:solidFill>
              </a:rPr>
              <a:t>CONTENIDOS</a:t>
            </a:r>
            <a:endParaRPr lang="es-ES_tradnl" b="1">
              <a:solidFill>
                <a:schemeClr val="bg1"/>
              </a:solidFill>
            </a:endParaRPr>
          </a:p>
        </p:txBody>
      </p:sp>
      <p:sp>
        <p:nvSpPr>
          <p:cNvPr id="4105" name="Text Box 18"/>
          <p:cNvSpPr txBox="1">
            <a:spLocks noChangeArrowheads="1"/>
          </p:cNvSpPr>
          <p:nvPr/>
        </p:nvSpPr>
        <p:spPr bwMode="auto">
          <a:xfrm>
            <a:off x="0" y="6000750"/>
            <a:ext cx="407193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EPA, libro universal</a:t>
            </a:r>
            <a:br>
              <a:rPr lang="es-ES" b="1"/>
            </a:br>
            <a:r>
              <a:rPr lang="es-ES" b="1"/>
              <a:t>  libreta-laboratorio, web 2.0</a:t>
            </a:r>
            <a:endParaRPr lang="es-ES"/>
          </a:p>
        </p:txBody>
      </p:sp>
      <p:sp>
        <p:nvSpPr>
          <p:cNvPr id="4106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  <p:sp>
        <p:nvSpPr>
          <p:cNvPr id="4107" name="Oval 17"/>
          <p:cNvSpPr>
            <a:spLocks noChangeArrowheads="1"/>
          </p:cNvSpPr>
          <p:nvPr/>
        </p:nvSpPr>
        <p:spPr bwMode="auto">
          <a:xfrm>
            <a:off x="3214688" y="2786063"/>
            <a:ext cx="2357437" cy="2143125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chemeClr val="bg1"/>
                </a:solidFill>
              </a:rPr>
              <a:t>INTRANET +</a:t>
            </a:r>
            <a:br>
              <a:rPr lang="es-ES_tradnl" sz="2400" b="1">
                <a:solidFill>
                  <a:schemeClr val="bg1"/>
                </a:solidFill>
              </a:rPr>
            </a:br>
            <a:r>
              <a:rPr lang="es-ES_tradnl" sz="2400" b="1">
                <a:solidFill>
                  <a:schemeClr val="bg1"/>
                </a:solidFill>
              </a:rPr>
              <a:t>Internet</a:t>
            </a:r>
            <a:endParaRPr lang="es-ES_tradnl" b="1">
              <a:solidFill>
                <a:schemeClr val="bg1"/>
              </a:solidFill>
            </a:endParaRPr>
          </a:p>
        </p:txBody>
      </p:sp>
      <p:sp>
        <p:nvSpPr>
          <p:cNvPr id="4108" name="Text Box 18"/>
          <p:cNvSpPr txBox="1">
            <a:spLocks noChangeArrowheads="1"/>
          </p:cNvSpPr>
          <p:nvPr/>
        </p:nvSpPr>
        <p:spPr bwMode="auto">
          <a:xfrm>
            <a:off x="5857875" y="3071813"/>
            <a:ext cx="2214563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EVA colaborativo</a:t>
            </a:r>
            <a:br>
              <a:rPr lang="es-ES" b="1"/>
            </a:br>
            <a:r>
              <a:rPr lang="es-ES" b="1">
                <a:solidFill>
                  <a:srgbClr val="FF0000"/>
                </a:solidFill>
              </a:rPr>
              <a:t>no hay paredes</a:t>
            </a:r>
          </a:p>
        </p:txBody>
      </p:sp>
      <p:sp>
        <p:nvSpPr>
          <p:cNvPr id="4109" name="Text Box 18"/>
          <p:cNvSpPr txBox="1">
            <a:spLocks noChangeArrowheads="1"/>
          </p:cNvSpPr>
          <p:nvPr/>
        </p:nvSpPr>
        <p:spPr bwMode="auto">
          <a:xfrm>
            <a:off x="5929313" y="765175"/>
            <a:ext cx="2643187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pizarra copiadora</a:t>
            </a:r>
            <a:br>
              <a:rPr lang="es-ES" b="1"/>
            </a:br>
            <a:r>
              <a:rPr lang="es-ES" b="1"/>
              <a:t>lápiz y teclado remoto </a:t>
            </a:r>
            <a:r>
              <a:rPr lang="es-ES" b="1">
                <a:solidFill>
                  <a:srgbClr val="FF0000"/>
                </a:solidFill>
              </a:rPr>
              <a:t>espejo mágico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1B16F2"/>
                </a:solidFill>
              </a:rPr>
              <a:t>compartir</a:t>
            </a:r>
            <a:endParaRPr lang="es-ES">
              <a:solidFill>
                <a:srgbClr val="1B16F2"/>
              </a:solidFill>
            </a:endParaRPr>
          </a:p>
        </p:txBody>
      </p:sp>
      <p:sp>
        <p:nvSpPr>
          <p:cNvPr id="4110" name="Text Box 18"/>
          <p:cNvSpPr txBox="1">
            <a:spLocks noChangeArrowheads="1"/>
          </p:cNvSpPr>
          <p:nvPr/>
        </p:nvSpPr>
        <p:spPr bwMode="auto">
          <a:xfrm>
            <a:off x="4214813" y="5929313"/>
            <a:ext cx="4714875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0000CC"/>
                </a:solidFill>
              </a:rPr>
              <a:t>plataforma de contenidos, libro digital</a:t>
            </a:r>
            <a:r>
              <a:rPr lang="es-ES" b="1"/>
              <a:t/>
            </a:r>
            <a:br>
              <a:rPr lang="es-ES" b="1"/>
            </a:br>
            <a:r>
              <a:rPr lang="es-ES" b="1"/>
              <a:t>recursos multimedia, orientaciones, actividades  interactivas autocorrectivas, </a:t>
            </a:r>
            <a:endParaRPr lang="es-ES"/>
          </a:p>
        </p:txBody>
      </p:sp>
      <p:sp>
        <p:nvSpPr>
          <p:cNvPr id="4111" name="5 Rectángulo"/>
          <p:cNvSpPr>
            <a:spLocks noChangeArrowheads="1"/>
          </p:cNvSpPr>
          <p:nvPr/>
        </p:nvSpPr>
        <p:spPr bwMode="auto">
          <a:xfrm>
            <a:off x="285750" y="1500188"/>
            <a:ext cx="1571625" cy="1571625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 sz="1200" b="1">
              <a:solidFill>
                <a:schemeClr val="bg1"/>
              </a:solidFill>
            </a:endParaRPr>
          </a:p>
          <a:p>
            <a:pPr algn="ctr"/>
            <a:r>
              <a:rPr lang="es-ES_tradnl" sz="2400" b="1">
                <a:solidFill>
                  <a:schemeClr val="bg1"/>
                </a:solidFill>
              </a:rPr>
              <a:t>acceso desde CASA</a:t>
            </a:r>
          </a:p>
        </p:txBody>
      </p:sp>
      <p:cxnSp>
        <p:nvCxnSpPr>
          <p:cNvPr id="4112" name="30 Conector recto de flecha"/>
          <p:cNvCxnSpPr>
            <a:cxnSpLocks noChangeShapeType="1"/>
          </p:cNvCxnSpPr>
          <p:nvPr/>
        </p:nvCxnSpPr>
        <p:spPr bwMode="auto">
          <a:xfrm>
            <a:off x="1857375" y="2428875"/>
            <a:ext cx="1500188" cy="1000125"/>
          </a:xfrm>
          <a:prstGeom prst="straightConnector1">
            <a:avLst/>
          </a:prstGeom>
          <a:noFill/>
          <a:ln w="1270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730375" y="119063"/>
            <a:ext cx="579755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¿QUÉ APORTAN LAS AULAS 2.0?</a:t>
            </a:r>
            <a:endParaRPr lang="es-ES_tradnl" sz="2400" dirty="0">
              <a:solidFill>
                <a:srgbClr val="FF3300"/>
              </a:solidFill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0" y="3214688"/>
            <a:ext cx="2357438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familia</a:t>
            </a:r>
            <a:br>
              <a:rPr lang="es-ES" b="1"/>
            </a:br>
            <a:r>
              <a:rPr lang="es-ES" b="1"/>
              <a:t>apoyo permanente</a:t>
            </a:r>
            <a:endParaRPr lang="es-E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5445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ALGUNAS VENTAJAS POTENCIALES…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9144000" cy="6143625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800"/>
              </a:spcBef>
            </a:pPr>
            <a:r>
              <a:rPr lang="es-ES" sz="2400" b="1" smtClean="0">
                <a:latin typeface="Arial" charset="0"/>
              </a:rPr>
              <a:t>PDI y PC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</a:rPr>
              <a:t>facilitan el desarrollo de competencias básicas.</a:t>
            </a:r>
          </a:p>
          <a:p>
            <a:pPr eaLnBrk="1" hangingPunct="1">
              <a:spcBef>
                <a:spcPts val="1800"/>
              </a:spcBef>
            </a:pPr>
            <a:r>
              <a:rPr lang="es-ES" sz="2400" b="1" smtClean="0">
                <a:latin typeface="Arial" charset="0"/>
                <a:cs typeface="Arial" charset="0"/>
              </a:rPr>
              <a:t>Disponer de más recursos TIC supone disponer de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más medios para que los alumnos puedan aprender.</a:t>
            </a:r>
          </a:p>
          <a:p>
            <a:pPr algn="ctr" eaLnBrk="1" hangingPunct="1">
              <a:spcBef>
                <a:spcPts val="1800"/>
              </a:spcBef>
              <a:buFont typeface="Arial" charset="0"/>
              <a:buNone/>
            </a:pPr>
            <a:r>
              <a:rPr lang="es-ES" sz="2400" b="1" smtClean="0">
                <a:solidFill>
                  <a:srgbClr val="0202A0"/>
                </a:solidFill>
                <a:latin typeface="Arial" charset="0"/>
                <a:cs typeface="Arial" charset="0"/>
              </a:rPr>
              <a:t>PERO…</a:t>
            </a:r>
          </a:p>
          <a:p>
            <a:pPr eaLnBrk="1" hangingPunct="1">
              <a:spcBef>
                <a:spcPts val="1800"/>
              </a:spcBef>
            </a:pPr>
            <a:r>
              <a:rPr lang="es-ES" sz="2400" b="1" smtClean="0">
                <a:latin typeface="Arial" charset="0"/>
                <a:cs typeface="Arial" charset="0"/>
              </a:rPr>
              <a:t>Los recursos por sí mismos no aseguran los aprendizajes</a:t>
            </a:r>
            <a:r>
              <a:rPr lang="es-ES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ts val="1800"/>
              </a:spcBef>
            </a:pPr>
            <a:r>
              <a:rPr lang="es-ES" sz="2400" b="1" smtClean="0">
                <a:latin typeface="Arial" charset="0"/>
                <a:cs typeface="Arial" charset="0"/>
              </a:rPr>
              <a:t>Su eficacia depende de las metodologías</a:t>
            </a:r>
            <a:r>
              <a:rPr lang="es-ES" sz="2400" smtClean="0">
                <a:latin typeface="Arial" charset="0"/>
                <a:cs typeface="Arial" charset="0"/>
              </a:rPr>
              <a:t> didácticas y la adecuación de las tareas a los alumnos.</a:t>
            </a:r>
          </a:p>
          <a:p>
            <a:pPr eaLnBrk="1" hangingPunct="1">
              <a:spcBef>
                <a:spcPts val="1800"/>
              </a:spcBef>
            </a:pPr>
            <a:r>
              <a:rPr lang="es-ES" sz="2400" smtClean="0">
                <a:latin typeface="Arial" charset="0"/>
                <a:cs typeface="Arial" charset="0"/>
              </a:rPr>
              <a:t>Porque 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  <a:cs typeface="Arial" charset="0"/>
              </a:rPr>
              <a:t>los aprendizajes de los alumnos dependen de las actividades que realizan </a:t>
            </a:r>
            <a:r>
              <a:rPr lang="es-ES" sz="2400" smtClean="0">
                <a:latin typeface="Arial" charset="0"/>
                <a:cs typeface="Arial" charset="0"/>
              </a:rPr>
              <a:t>y de su </a:t>
            </a:r>
            <a:r>
              <a:rPr lang="es-ES" sz="2400" b="1" smtClean="0">
                <a:latin typeface="Arial" charset="0"/>
                <a:cs typeface="Arial" charset="0"/>
              </a:rPr>
              <a:t>empeño </a:t>
            </a:r>
            <a:r>
              <a:rPr lang="es-ES" sz="2400" smtClean="0">
                <a:latin typeface="Arial" charset="0"/>
                <a:cs typeface="Arial" charset="0"/>
              </a:rPr>
              <a:t>en aprender. </a:t>
            </a:r>
          </a:p>
          <a:p>
            <a:pPr eaLnBrk="1" hangingPunct="1">
              <a:spcBef>
                <a:spcPts val="1800"/>
              </a:spcBef>
            </a:pPr>
            <a:r>
              <a:rPr lang="es-ES" sz="2400" b="1" smtClean="0">
                <a:latin typeface="Arial" charset="0"/>
                <a:cs typeface="Arial" charset="0"/>
              </a:rPr>
              <a:t>Nuevos recursos comportan nuevas metodologías</a:t>
            </a:r>
            <a:r>
              <a:rPr lang="es-ES" sz="2400" smtClean="0">
                <a:latin typeface="Arial" charset="0"/>
                <a:cs typeface="Arial" charset="0"/>
              </a:rPr>
              <a:t>. Por eso 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  <a:cs typeface="Arial" charset="0"/>
              </a:rPr>
              <a:t>no basta con poner TIC en las aulas, </a:t>
            </a:r>
            <a:r>
              <a:rPr lang="es-ES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es necesario formar al profesorado</a:t>
            </a:r>
            <a:r>
              <a:rPr lang="es-ES" sz="2400" smtClean="0">
                <a:latin typeface="Arial" charset="0"/>
                <a:cs typeface="Arial" charset="0"/>
              </a:rPr>
              <a:t> en su manejo y en cómo aplicarla con eficacia y eficiencia en las actividades de enseñanza y aprendizaje.</a:t>
            </a:r>
            <a:r>
              <a:rPr lang="es-ES" sz="2400" smtClean="0"/>
              <a:t/>
            </a:r>
            <a:br>
              <a:rPr lang="es-ES" sz="2400" smtClean="0"/>
            </a:br>
            <a:endParaRPr lang="es-ES" sz="2400" b="1" smtClean="0">
              <a:solidFill>
                <a:srgbClr val="0202A0"/>
              </a:solidFill>
              <a:latin typeface="Arial" charset="0"/>
            </a:endParaRPr>
          </a:p>
          <a:p>
            <a:pPr eaLnBrk="1" hangingPunct="1"/>
            <a:endParaRPr lang="ca-ES" sz="2400" b="1" smtClean="0">
              <a:latin typeface="Arial" charset="0"/>
            </a:endParaRP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</p:spTree>
  </p:cSld>
  <p:clrMapOvr>
    <a:masterClrMapping/>
  </p:clrMapOvr>
  <p:transition advTm="57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H="1">
            <a:off x="1905000" y="1371600"/>
            <a:ext cx="2374900" cy="396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a-E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905000" y="5334000"/>
            <a:ext cx="525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a-E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267200" y="1371600"/>
            <a:ext cx="2895600" cy="403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a-E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571750" y="1066800"/>
            <a:ext cx="3429000" cy="1219200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chemeClr val="bg1"/>
                </a:solidFill>
              </a:rPr>
              <a:t>PIZARRA DIGITAL +</a:t>
            </a:r>
            <a:br>
              <a:rPr lang="es-ES_tradnl" sz="2400" b="1">
                <a:solidFill>
                  <a:schemeClr val="bg1"/>
                </a:solidFill>
              </a:rPr>
            </a:br>
            <a:r>
              <a:rPr lang="es-ES_tradnl" sz="2400" b="1">
                <a:solidFill>
                  <a:schemeClr val="bg1"/>
                </a:solidFill>
              </a:rPr>
              <a:t>lector documentos</a:t>
            </a:r>
            <a:endParaRPr lang="es-ES_tradnl" b="1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19063" y="4714875"/>
            <a:ext cx="3810000" cy="1295400"/>
          </a:xfrm>
          <a:prstGeom prst="ellipse">
            <a:avLst/>
          </a:prstGeom>
          <a:solidFill>
            <a:srgbClr val="CC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600" b="1">
                <a:solidFill>
                  <a:schemeClr val="bg1"/>
                </a:solidFill>
              </a:rPr>
              <a:t>1 ORDENADOR </a:t>
            </a:r>
            <a:br>
              <a:rPr lang="es-ES_tradnl" sz="2600" b="1">
                <a:solidFill>
                  <a:schemeClr val="bg1"/>
                </a:solidFill>
              </a:rPr>
            </a:br>
            <a:r>
              <a:rPr lang="es-ES_tradnl" sz="2600" b="1">
                <a:solidFill>
                  <a:schemeClr val="bg1"/>
                </a:solidFill>
              </a:rPr>
              <a:t>X alumno</a:t>
            </a:r>
            <a:endParaRPr lang="es-ES_tradnl" b="1"/>
          </a:p>
        </p:txBody>
      </p:sp>
      <p:sp>
        <p:nvSpPr>
          <p:cNvPr id="7175" name="Oval 17"/>
          <p:cNvSpPr>
            <a:spLocks noChangeArrowheads="1"/>
          </p:cNvSpPr>
          <p:nvPr/>
        </p:nvSpPr>
        <p:spPr bwMode="auto">
          <a:xfrm>
            <a:off x="5072063" y="4714875"/>
            <a:ext cx="3733800" cy="1295400"/>
          </a:xfrm>
          <a:prstGeom prst="ellipse">
            <a:avLst/>
          </a:prstGeom>
          <a:solidFill>
            <a:srgbClr val="0000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chemeClr val="bg1"/>
                </a:solidFill>
              </a:rPr>
              <a:t>software +</a:t>
            </a:r>
            <a:br>
              <a:rPr lang="es-ES_tradnl" sz="2400" b="1">
                <a:solidFill>
                  <a:schemeClr val="bg1"/>
                </a:solidFill>
              </a:rPr>
            </a:br>
            <a:r>
              <a:rPr lang="es-ES_tradnl" sz="2400" b="1">
                <a:solidFill>
                  <a:schemeClr val="bg1"/>
                </a:solidFill>
              </a:rPr>
              <a:t>CONTENIDOS</a:t>
            </a:r>
            <a:endParaRPr lang="es-ES_tradnl" b="1">
              <a:solidFill>
                <a:schemeClr val="bg1"/>
              </a:solidFill>
            </a:endParaRPr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0" y="6000750"/>
            <a:ext cx="4857750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potencia eléctrica,</a:t>
            </a:r>
            <a:br>
              <a:rPr lang="es-ES" b="1"/>
            </a:br>
            <a:r>
              <a:rPr lang="es-ES" b="1"/>
              <a:t>almacenamiento, ¿carros cargadores?</a:t>
            </a:r>
            <a:br>
              <a:rPr lang="es-ES" b="1"/>
            </a:br>
            <a:r>
              <a:rPr lang="es-ES" b="1"/>
              <a:t>normativa de uso</a:t>
            </a:r>
            <a:endParaRPr lang="es-ES"/>
          </a:p>
        </p:txBody>
      </p:sp>
      <p:sp>
        <p:nvSpPr>
          <p:cNvPr id="7177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  <p:sp>
        <p:nvSpPr>
          <p:cNvPr id="7178" name="Oval 17"/>
          <p:cNvSpPr>
            <a:spLocks noChangeArrowheads="1"/>
          </p:cNvSpPr>
          <p:nvPr/>
        </p:nvSpPr>
        <p:spPr bwMode="auto">
          <a:xfrm>
            <a:off x="3214688" y="2786063"/>
            <a:ext cx="2357437" cy="2143125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chemeClr val="bg1"/>
                </a:solidFill>
              </a:rPr>
              <a:t>INTRANET +</a:t>
            </a:r>
            <a:br>
              <a:rPr lang="es-ES_tradnl" sz="2400" b="1">
                <a:solidFill>
                  <a:schemeClr val="bg1"/>
                </a:solidFill>
              </a:rPr>
            </a:br>
            <a:r>
              <a:rPr lang="es-ES_tradnl" sz="2400" b="1">
                <a:solidFill>
                  <a:schemeClr val="bg1"/>
                </a:solidFill>
              </a:rPr>
              <a:t>Internet</a:t>
            </a:r>
            <a:endParaRPr lang="es-ES_tradnl" b="1">
              <a:solidFill>
                <a:schemeClr val="bg1"/>
              </a:solidFill>
            </a:endParaRPr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6072188" y="2928938"/>
            <a:ext cx="2786062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ancho de banda </a:t>
            </a:r>
            <a:r>
              <a:rPr lang="es-ES"/>
              <a:t>3Mbps</a:t>
            </a:r>
            <a:r>
              <a:rPr lang="es-ES" b="1"/>
              <a:t>,</a:t>
            </a:r>
            <a:br>
              <a:rPr lang="es-ES" b="1"/>
            </a:br>
            <a:r>
              <a:rPr lang="es-ES" b="1"/>
              <a:t>WIFI completo,</a:t>
            </a:r>
            <a:br>
              <a:rPr lang="es-ES" b="1"/>
            </a:br>
            <a:r>
              <a:rPr lang="es-ES" b="1"/>
              <a:t>plataforma de centro,</a:t>
            </a:r>
            <a:br>
              <a:rPr lang="es-ES" b="1"/>
            </a:br>
            <a:r>
              <a:rPr lang="es-ES" b="1"/>
              <a:t>e-mail, disco virtual</a:t>
            </a:r>
            <a:endParaRPr lang="es-ES" b="1">
              <a:solidFill>
                <a:srgbClr val="FF0000"/>
              </a:solidFill>
            </a:endParaRP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5929313" y="1219200"/>
            <a:ext cx="2357437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2 conexiones: </a:t>
            </a:r>
            <a:br>
              <a:rPr lang="es-ES" b="1"/>
            </a:br>
            <a:r>
              <a:rPr lang="es-ES" b="1"/>
              <a:t>PC fijo y portátil,</a:t>
            </a:r>
            <a:br>
              <a:rPr lang="es-ES" b="1"/>
            </a:br>
            <a:r>
              <a:rPr lang="es-ES" b="1"/>
              <a:t>altavoces</a:t>
            </a:r>
            <a:endParaRPr lang="es-ES">
              <a:solidFill>
                <a:srgbClr val="FF0000"/>
              </a:solidFill>
            </a:endParaRPr>
          </a:p>
        </p:txBody>
      </p:sp>
      <p:sp>
        <p:nvSpPr>
          <p:cNvPr id="7181" name="Text Box 18"/>
          <p:cNvSpPr txBox="1">
            <a:spLocks noChangeArrowheads="1"/>
          </p:cNvSpPr>
          <p:nvPr/>
        </p:nvSpPr>
        <p:spPr bwMode="auto">
          <a:xfrm>
            <a:off x="5214938" y="6000750"/>
            <a:ext cx="3500437" cy="923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software básico </a:t>
            </a:r>
            <a:r>
              <a:rPr lang="es-ES"/>
              <a:t>(SO, office…),</a:t>
            </a:r>
            <a:br>
              <a:rPr lang="es-ES"/>
            </a:br>
            <a:r>
              <a:rPr lang="es-ES" b="1"/>
              <a:t>control de red</a:t>
            </a:r>
            <a:r>
              <a:rPr lang="es-ES"/>
              <a:t>,</a:t>
            </a:r>
            <a:br>
              <a:rPr lang="es-ES"/>
            </a:br>
            <a:r>
              <a:rPr lang="es-ES"/>
              <a:t> </a:t>
            </a:r>
            <a:r>
              <a:rPr lang="es-ES" b="1"/>
              <a:t>contenidos educativos</a:t>
            </a:r>
            <a:endParaRPr lang="es-ES"/>
          </a:p>
        </p:txBody>
      </p:sp>
      <p:sp>
        <p:nvSpPr>
          <p:cNvPr id="7182" name="5 Rectángulo"/>
          <p:cNvSpPr>
            <a:spLocks noChangeArrowheads="1"/>
          </p:cNvSpPr>
          <p:nvPr/>
        </p:nvSpPr>
        <p:spPr bwMode="auto">
          <a:xfrm>
            <a:off x="285750" y="1714500"/>
            <a:ext cx="1571625" cy="1571625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ES_tradnl" sz="1200" b="1">
              <a:solidFill>
                <a:schemeClr val="bg1"/>
              </a:solidFill>
            </a:endParaRPr>
          </a:p>
          <a:p>
            <a:pPr algn="ctr"/>
            <a:r>
              <a:rPr lang="es-ES_tradnl" sz="2400" b="1">
                <a:solidFill>
                  <a:schemeClr val="bg1"/>
                </a:solidFill>
              </a:rPr>
              <a:t>acceso desde CASA</a:t>
            </a:r>
          </a:p>
        </p:txBody>
      </p:sp>
      <p:cxnSp>
        <p:nvCxnSpPr>
          <p:cNvPr id="7183" name="30 Conector recto de flecha"/>
          <p:cNvCxnSpPr>
            <a:cxnSpLocks noChangeShapeType="1"/>
          </p:cNvCxnSpPr>
          <p:nvPr/>
        </p:nvCxnSpPr>
        <p:spPr bwMode="auto">
          <a:xfrm>
            <a:off x="1857375" y="2428875"/>
            <a:ext cx="1500188" cy="1000125"/>
          </a:xfrm>
          <a:prstGeom prst="straightConnector1">
            <a:avLst/>
          </a:prstGeom>
          <a:noFill/>
          <a:ln w="127000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893888" y="0"/>
            <a:ext cx="54705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¿QUÉ EXIGEN LAS AULAS 2.0?</a:t>
            </a:r>
            <a:endParaRPr lang="es-ES_tradnl" sz="2400" dirty="0">
              <a:solidFill>
                <a:srgbClr val="FF3300"/>
              </a:solidFill>
            </a:endParaRP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428625" y="3354388"/>
            <a:ext cx="1428750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USB, password</a:t>
            </a:r>
            <a:endParaRPr lang="es-E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0" y="571500"/>
            <a:ext cx="885825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Medidas de seguridad</a:t>
            </a:r>
            <a:r>
              <a:rPr lang="es-ES" b="1"/>
              <a:t>: puerta, ventanas, armario con llave… </a:t>
            </a:r>
            <a:r>
              <a:rPr lang="es-ES" b="1">
                <a:solidFill>
                  <a:srgbClr val="FF0000"/>
                </a:solidFill>
              </a:rPr>
              <a:t>Coordinador TIC</a:t>
            </a:r>
            <a:endParaRPr lang="es-E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544512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NUEVAS PROBLEMÁTICAS DEL PROFESORADO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9144000" cy="5214938"/>
          </a:xfrm>
          <a:noFill/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Integrar </a:t>
            </a:r>
            <a:r>
              <a:rPr lang="es-ES" sz="2400" b="1" smtClean="0">
                <a:latin typeface="Arial" charset="0"/>
              </a:rPr>
              <a:t>progresivamente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 las nuevas metodologías.</a:t>
            </a:r>
          </a:p>
          <a:p>
            <a:pPr eaLnBrk="1" hangingPunct="1">
              <a:spcBef>
                <a:spcPts val="1200"/>
              </a:spcBef>
            </a:pP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Requiere más tiempo</a:t>
            </a:r>
            <a:r>
              <a:rPr lang="es-ES" sz="2400" b="1" smtClean="0">
                <a:latin typeface="Arial" charset="0"/>
              </a:rPr>
              <a:t> para preparar las clases</a:t>
            </a:r>
            <a:r>
              <a:rPr lang="es-ES" sz="2200" smtClean="0">
                <a:latin typeface="Arial" charset="0"/>
              </a:rPr>
              <a:t> (los primeros años) y</a:t>
            </a:r>
            <a:r>
              <a:rPr lang="es-ES" sz="2400" b="1" smtClean="0">
                <a:latin typeface="Arial" charset="0"/>
              </a:rPr>
              <a:t> para corregir los trabajos de los alumnos </a:t>
            </a:r>
            <a:r>
              <a:rPr lang="es-ES" sz="2200" smtClean="0">
                <a:latin typeface="Arial" charset="0"/>
              </a:rPr>
              <a:t>ante el PC.</a:t>
            </a:r>
          </a:p>
          <a:p>
            <a:pPr eaLnBrk="1" hangingPunct="1">
              <a:spcBef>
                <a:spcPts val="1200"/>
              </a:spcBef>
            </a:pP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Tener los alumnos activos </a:t>
            </a:r>
            <a:r>
              <a:rPr lang="es-ES" sz="2200" smtClean="0">
                <a:latin typeface="Arial" charset="0"/>
              </a:rPr>
              <a:t>con el PC y</a:t>
            </a:r>
            <a:r>
              <a:rPr lang="es-ES" sz="2400" b="1" smtClean="0">
                <a:latin typeface="Arial" charset="0"/>
              </a:rPr>
              <a:t> 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controlar</a:t>
            </a:r>
            <a:r>
              <a:rPr lang="es-ES" sz="2400" b="1" smtClean="0">
                <a:latin typeface="Arial" charset="0"/>
              </a:rPr>
              <a:t> su actividad</a:t>
            </a:r>
          </a:p>
          <a:p>
            <a:pPr eaLnBrk="1" hangingPunct="1">
              <a:spcBef>
                <a:spcPts val="1200"/>
              </a:spcBef>
            </a:pPr>
            <a:r>
              <a:rPr lang="es-ES" sz="2400" b="1" smtClean="0">
                <a:latin typeface="Arial" charset="0"/>
              </a:rPr>
              <a:t>Las 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distracciones</a:t>
            </a:r>
            <a:r>
              <a:rPr lang="es-ES" sz="2400" b="1" smtClean="0">
                <a:latin typeface="Arial" charset="0"/>
              </a:rPr>
              <a:t> del alumnado con el PC e Internet.</a:t>
            </a:r>
          </a:p>
          <a:p>
            <a:pPr eaLnBrk="1" hangingPunct="1">
              <a:spcBef>
                <a:spcPts val="1200"/>
              </a:spcBef>
            </a:pPr>
            <a:r>
              <a:rPr lang="es-ES" sz="2400" b="1" smtClean="0">
                <a:latin typeface="Arial" charset="0"/>
              </a:rPr>
              <a:t>Los 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peligros de Internet</a:t>
            </a:r>
            <a:r>
              <a:rPr lang="es-ES" sz="2400" b="1" smtClean="0">
                <a:latin typeface="Arial" charset="0"/>
              </a:rPr>
              <a:t>.</a:t>
            </a:r>
            <a:endParaRPr lang="es-ES" sz="2200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s-ES" sz="2400" b="1" smtClean="0">
                <a:latin typeface="Arial" charset="0"/>
              </a:rPr>
              <a:t>Avería </a:t>
            </a:r>
            <a:r>
              <a:rPr lang="es-ES" sz="2400" smtClean="0">
                <a:latin typeface="Arial" charset="0"/>
              </a:rPr>
              <a:t>(robo) </a:t>
            </a:r>
            <a:r>
              <a:rPr lang="es-ES" sz="2400" b="1" smtClean="0">
                <a:latin typeface="Arial" charset="0"/>
              </a:rPr>
              <a:t>u olvido del PC de algunos alumnos. </a:t>
            </a:r>
          </a:p>
          <a:p>
            <a:pPr eaLnBrk="1" hangingPunct="1">
              <a:spcBef>
                <a:spcPts val="1200"/>
              </a:spcBef>
            </a:pPr>
            <a:r>
              <a:rPr lang="es-ES" sz="2400" b="1" smtClean="0">
                <a:latin typeface="Arial" charset="0"/>
              </a:rPr>
              <a:t>Interrupciones en clase por problemas de manejo del PC y preguntas relacionadas. </a:t>
            </a:r>
            <a:r>
              <a:rPr lang="es-ES" sz="2400" b="1" smtClean="0">
                <a:solidFill>
                  <a:srgbClr val="0202A0"/>
                </a:solidFill>
                <a:latin typeface="Arial" charset="0"/>
              </a:rPr>
              <a:t>Virus</a:t>
            </a:r>
            <a:r>
              <a:rPr lang="es-ES" sz="2400" b="1" smtClean="0">
                <a:latin typeface="Arial" charset="0"/>
              </a:rPr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s-ES" sz="2400" b="1" smtClean="0">
                <a:latin typeface="Arial" charset="0"/>
              </a:rPr>
              <a:t>Instalación o borrado de programas en el PC-alumnos.</a:t>
            </a:r>
          </a:p>
          <a:p>
            <a:pPr eaLnBrk="1" hangingPunct="1">
              <a:spcBef>
                <a:spcPts val="1200"/>
              </a:spcBef>
            </a:pPr>
            <a:endParaRPr lang="es-ES" sz="2400" b="1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</a:pPr>
            <a:endParaRPr lang="es-ES" sz="2000" smtClean="0">
              <a:latin typeface="Arial" charset="0"/>
            </a:endParaRPr>
          </a:p>
          <a:p>
            <a:pPr eaLnBrk="1" hangingPunct="1">
              <a:spcBef>
                <a:spcPts val="1200"/>
              </a:spcBef>
            </a:pPr>
            <a:endParaRPr lang="ca-ES" sz="2000" b="1" smtClean="0">
              <a:latin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5564188"/>
            <a:ext cx="9144000" cy="1293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>
                <a:latin typeface="Calibri" pitchFamily="34" charset="0"/>
              </a:rPr>
              <a:t>Además requiere: </a:t>
            </a:r>
            <a:r>
              <a:rPr lang="es-ES" sz="2600" b="1">
                <a:latin typeface="Calibri" pitchFamily="34" charset="0"/>
              </a:rPr>
              <a:t/>
            </a:r>
            <a:br>
              <a:rPr lang="es-ES" sz="2600" b="1">
                <a:latin typeface="Calibri" pitchFamily="34" charset="0"/>
              </a:rPr>
            </a:br>
            <a:r>
              <a:rPr lang="es-ES" sz="2600" b="1">
                <a:solidFill>
                  <a:srgbClr val="C00000"/>
                </a:solidFill>
                <a:latin typeface="Calibri" pitchFamily="34" charset="0"/>
              </a:rPr>
              <a:t>infraestructuras adecuadas </a:t>
            </a:r>
            <a:r>
              <a:rPr lang="es-ES" sz="2600" b="1">
                <a:latin typeface="Calibri" pitchFamily="34" charset="0"/>
              </a:rPr>
              <a:t>(y su mantenimiento), </a:t>
            </a:r>
            <a:br>
              <a:rPr lang="es-ES" sz="2600" b="1">
                <a:latin typeface="Calibri" pitchFamily="34" charset="0"/>
              </a:rPr>
            </a:br>
            <a:r>
              <a:rPr lang="es-ES" sz="2600" b="1">
                <a:solidFill>
                  <a:srgbClr val="C00000"/>
                </a:solidFill>
                <a:latin typeface="Calibri" pitchFamily="34" charset="0"/>
              </a:rPr>
              <a:t>formación </a:t>
            </a:r>
            <a:r>
              <a:rPr lang="es-ES" sz="2600" b="1">
                <a:latin typeface="Calibri" pitchFamily="34" charset="0"/>
              </a:rPr>
              <a:t>(técnica y didáctica), </a:t>
            </a:r>
            <a:r>
              <a:rPr lang="es-ES" sz="2600" b="1">
                <a:solidFill>
                  <a:srgbClr val="C00000"/>
                </a:solidFill>
                <a:latin typeface="Calibri" pitchFamily="34" charset="0"/>
              </a:rPr>
              <a:t>recursos didácticos </a:t>
            </a:r>
            <a:r>
              <a:rPr lang="es-ES" sz="2600" b="1">
                <a:latin typeface="Calibri" pitchFamily="34" charset="0"/>
              </a:rPr>
              <a:t>multimedia…</a:t>
            </a:r>
          </a:p>
        </p:txBody>
      </p:sp>
      <p:sp>
        <p:nvSpPr>
          <p:cNvPr id="8197" name="Text Box 20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(2010)</a:t>
            </a:r>
          </a:p>
        </p:txBody>
      </p:sp>
    </p:spTree>
  </p:cSld>
  <p:clrMapOvr>
    <a:masterClrMapping/>
  </p:clrMapOvr>
  <p:transition advTm="57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Estrella de 5 puntas"/>
          <p:cNvSpPr/>
          <p:nvPr/>
        </p:nvSpPr>
        <p:spPr bwMode="auto">
          <a:xfrm>
            <a:off x="71438" y="1289050"/>
            <a:ext cx="3060700" cy="2935288"/>
          </a:xfrm>
          <a:prstGeom prst="star5">
            <a:avLst>
              <a:gd name="adj" fmla="val 22723"/>
              <a:gd name="hf" fmla="val 105146"/>
              <a:gd name="vf" fmla="val 110557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171" name="4 Triángulo isósceles"/>
          <p:cNvSpPr>
            <a:spLocks noChangeArrowheads="1"/>
          </p:cNvSpPr>
          <p:nvPr/>
        </p:nvSpPr>
        <p:spPr bwMode="auto">
          <a:xfrm>
            <a:off x="2268538" y="3305175"/>
            <a:ext cx="3571875" cy="2571750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7 Elipse"/>
          <p:cNvSpPr>
            <a:spLocks noChangeArrowheads="1"/>
          </p:cNvSpPr>
          <p:nvPr/>
        </p:nvSpPr>
        <p:spPr bwMode="auto">
          <a:xfrm>
            <a:off x="5024438" y="1666875"/>
            <a:ext cx="2500312" cy="2357438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468313" y="2432050"/>
            <a:ext cx="2286000" cy="101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000" b="1">
                <a:solidFill>
                  <a:schemeClr val="bg1"/>
                </a:solidFill>
              </a:rPr>
              <a:t>COMPETENCIAS DIGITALES del  alumnado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5076825" y="2441575"/>
            <a:ext cx="23574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000" b="1">
                <a:solidFill>
                  <a:schemeClr val="bg1"/>
                </a:solidFill>
              </a:rPr>
              <a:t>PRODUCTIVIDAD</a:t>
            </a:r>
            <a:br>
              <a:rPr lang="es-ES" sz="2000" b="1">
                <a:solidFill>
                  <a:schemeClr val="bg1"/>
                </a:solidFill>
              </a:rPr>
            </a:br>
            <a:r>
              <a:rPr lang="es-ES" sz="2000" b="1">
                <a:solidFill>
                  <a:schemeClr val="bg1"/>
                </a:solidFill>
              </a:rPr>
              <a:t>personal / grupal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339975" y="4602163"/>
            <a:ext cx="3286125" cy="1338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2000" b="1">
                <a:solidFill>
                  <a:schemeClr val="bg1"/>
                </a:solidFill>
              </a:rPr>
              <a:t>INNOVACIÓN METODOLÓGICA</a:t>
            </a:r>
          </a:p>
          <a:p>
            <a:pPr algn="ctr">
              <a:spcBef>
                <a:spcPts val="600"/>
              </a:spcBef>
            </a:pPr>
            <a:r>
              <a:rPr lang="es-ES" b="1">
                <a:solidFill>
                  <a:srgbClr val="C00000"/>
                </a:solidFill>
              </a:rPr>
              <a:t>hay 30% fracaso escolar</a:t>
            </a:r>
            <a:br>
              <a:rPr lang="es-ES" b="1">
                <a:solidFill>
                  <a:srgbClr val="C00000"/>
                </a:solidFill>
              </a:rPr>
            </a:br>
            <a:endParaRPr lang="es-ES" i="1">
              <a:solidFill>
                <a:srgbClr val="C00000"/>
              </a:solidFill>
            </a:endParaRP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7075488" y="1452563"/>
            <a:ext cx="1817687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1600" b="1" i="1"/>
              <a:t>informarnos</a:t>
            </a:r>
            <a:br>
              <a:rPr lang="es-ES" sz="1600" b="1" i="1"/>
            </a:br>
            <a:r>
              <a:rPr lang="es-ES" sz="1600" b="1" i="1"/>
              <a:t>comunicarnos </a:t>
            </a:r>
            <a:br>
              <a:rPr lang="es-ES" sz="1600" b="1" i="1"/>
            </a:br>
            <a:r>
              <a:rPr lang="es-ES" sz="1600" b="1" i="1">
                <a:solidFill>
                  <a:srgbClr val="FF0000"/>
                </a:solidFill>
              </a:rPr>
              <a:t>hacer cosas</a:t>
            </a: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4932363" y="4529138"/>
            <a:ext cx="3786187" cy="83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1600" b="1" i="1">
                <a:solidFill>
                  <a:srgbClr val="FF0000"/>
                </a:solidFill>
              </a:rPr>
              <a:t>mejorar la enseñanza y el aprendizaje</a:t>
            </a:r>
            <a:r>
              <a:rPr lang="es-ES" sz="1600" b="1" i="1"/>
              <a:t/>
            </a:r>
            <a:br>
              <a:rPr lang="es-ES" sz="1600" b="1" i="1"/>
            </a:br>
            <a:r>
              <a:rPr lang="es-ES" sz="1600" b="1" i="1"/>
              <a:t>tratar la diversidad</a:t>
            </a:r>
            <a:endParaRPr lang="es-ES" sz="1600" b="1" i="1">
              <a:solidFill>
                <a:srgbClr val="FF0000"/>
              </a:solidFill>
            </a:endParaRPr>
          </a:p>
        </p:txBody>
      </p:sp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(2012)</a:t>
            </a:r>
          </a:p>
        </p:txBody>
      </p:sp>
      <p:sp>
        <p:nvSpPr>
          <p:cNvPr id="7179" name="15 Cinta perforada"/>
          <p:cNvSpPr>
            <a:spLocks noChangeArrowheads="1"/>
          </p:cNvSpPr>
          <p:nvPr/>
        </p:nvSpPr>
        <p:spPr bwMode="auto">
          <a:xfrm>
            <a:off x="2051050" y="620713"/>
            <a:ext cx="2808288" cy="792162"/>
          </a:xfrm>
          <a:prstGeom prst="flowChartPunchedTape">
            <a:avLst/>
          </a:prstGeom>
          <a:solidFill>
            <a:srgbClr val="DCC5E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24075" y="836613"/>
            <a:ext cx="2808288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i="1"/>
              <a:t>LA SOCIEDAD EXIGE…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539750" y="4025900"/>
            <a:ext cx="200025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1600" b="1" i="1">
                <a:solidFill>
                  <a:srgbClr val="FF0000"/>
                </a:solidFill>
              </a:rPr>
              <a:t>TIC en las asignaturas</a:t>
            </a:r>
            <a:endParaRPr lang="es-ES" sz="1600" b="1" i="1"/>
          </a:p>
        </p:txBody>
      </p:sp>
      <p:sp>
        <p:nvSpPr>
          <p:cNvPr id="7182" name="Text Box 12"/>
          <p:cNvSpPr txBox="1">
            <a:spLocks noChangeArrowheads="1"/>
          </p:cNvSpPr>
          <p:nvPr/>
        </p:nvSpPr>
        <p:spPr bwMode="auto">
          <a:xfrm>
            <a:off x="34925" y="1052513"/>
            <a:ext cx="1439863" cy="1323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1600" b="1" i="1">
                <a:solidFill>
                  <a:srgbClr val="FF0000"/>
                </a:solidFill>
              </a:rPr>
              <a:t>aprendizaje continuo</a:t>
            </a:r>
            <a:br>
              <a:rPr lang="es-ES" sz="1600" b="1" i="1">
                <a:solidFill>
                  <a:srgbClr val="FF0000"/>
                </a:solidFill>
              </a:rPr>
            </a:br>
            <a:r>
              <a:rPr lang="es-ES" sz="1600" b="1" i="1">
                <a:solidFill>
                  <a:srgbClr val="FF0000"/>
                </a:solidFill>
              </a:rPr>
              <a:t>con TIC </a:t>
            </a:r>
            <a:r>
              <a:rPr lang="es-ES" sz="1600" b="1" i="1"/>
              <a:t>formal y no formal</a:t>
            </a:r>
          </a:p>
        </p:txBody>
      </p:sp>
      <p:sp>
        <p:nvSpPr>
          <p:cNvPr id="7183" name="Text Box 12"/>
          <p:cNvSpPr txBox="1">
            <a:spLocks noChangeArrowheads="1"/>
          </p:cNvSpPr>
          <p:nvPr/>
        </p:nvSpPr>
        <p:spPr bwMode="auto">
          <a:xfrm>
            <a:off x="2255838" y="2967038"/>
            <a:ext cx="1811337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sz="1600" b="1" i="1">
                <a:solidFill>
                  <a:srgbClr val="FF0000"/>
                </a:solidFill>
              </a:rPr>
              <a:t>uso inteligente</a:t>
            </a:r>
            <a:r>
              <a:rPr lang="es-ES" sz="1600" b="1" i="1"/>
              <a:t> con criterio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-41275" y="14288"/>
            <a:ext cx="9250363" cy="493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¿QUÉ RAZONES TENGO PARA usar TIC EN EDUCACIÓN?</a:t>
            </a:r>
            <a:endParaRPr lang="es-ES_tradnl" sz="2600" dirty="0">
              <a:solidFill>
                <a:srgbClr val="FF0000"/>
              </a:solidFill>
            </a:endParaRPr>
          </a:p>
        </p:txBody>
      </p:sp>
      <p:sp>
        <p:nvSpPr>
          <p:cNvPr id="7185" name="17 Cinta perforada"/>
          <p:cNvSpPr>
            <a:spLocks noChangeArrowheads="1"/>
          </p:cNvSpPr>
          <p:nvPr/>
        </p:nvSpPr>
        <p:spPr bwMode="auto">
          <a:xfrm>
            <a:off x="3995738" y="6072188"/>
            <a:ext cx="4681537" cy="785812"/>
          </a:xfrm>
          <a:prstGeom prst="flowChartPunchedTape">
            <a:avLst/>
          </a:prstGeom>
          <a:solidFill>
            <a:srgbClr val="FAD28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6" name="Text Box 12"/>
          <p:cNvSpPr txBox="1">
            <a:spLocks noChangeArrowheads="1"/>
          </p:cNvSpPr>
          <p:nvPr/>
        </p:nvSpPr>
        <p:spPr bwMode="auto">
          <a:xfrm>
            <a:off x="3924300" y="6308725"/>
            <a:ext cx="4862513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ES" b="1" i="1"/>
              <a:t>usar TIC… cuando den VALOR AÑADIDO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34 Imagen" descr="cerebrocara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16668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Elipse"/>
          <p:cNvSpPr/>
          <p:nvPr/>
        </p:nvSpPr>
        <p:spPr>
          <a:xfrm>
            <a:off x="1979613" y="1557338"/>
            <a:ext cx="5545137" cy="51117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/>
          </a:p>
        </p:txBody>
      </p:sp>
      <p:sp>
        <p:nvSpPr>
          <p:cNvPr id="7" name="6 Elipse"/>
          <p:cNvSpPr/>
          <p:nvPr/>
        </p:nvSpPr>
        <p:spPr>
          <a:xfrm>
            <a:off x="2627313" y="2420938"/>
            <a:ext cx="4392612" cy="3960812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 dirty="0">
              <a:solidFill>
                <a:srgbClr val="FFFF00"/>
              </a:solidFill>
            </a:endParaRPr>
          </a:p>
        </p:txBody>
      </p:sp>
      <p:sp>
        <p:nvSpPr>
          <p:cNvPr id="12293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3575" y="3429000"/>
            <a:ext cx="3168650" cy="2663825"/>
          </a:xfrm>
          <a:prstGeom prst="ellipse">
            <a:avLst/>
          </a:prstGeom>
          <a:solidFill>
            <a:srgbClr val="97FFC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4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294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836613"/>
            <a:ext cx="2160587" cy="1800225"/>
          </a:xfrm>
          <a:prstGeom prst="ellipse">
            <a:avLst/>
          </a:prstGeom>
          <a:solidFill>
            <a:srgbClr val="FFFF8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>
                <a:solidFill>
                  <a:srgbClr val="C00000"/>
                </a:solidFill>
                <a:latin typeface="Calibri" pitchFamily="34" charset="0"/>
              </a:rPr>
              <a:t>MEMORIA</a:t>
            </a:r>
          </a:p>
          <a:p>
            <a:pPr algn="ctr"/>
            <a:r>
              <a:rPr lang="es-ES" sz="2400" b="1">
                <a:solidFill>
                  <a:srgbClr val="C00000"/>
                </a:solidFill>
                <a:latin typeface="Calibri" pitchFamily="34" charset="0"/>
              </a:rPr>
              <a:t>CEREBRAL</a:t>
            </a:r>
          </a:p>
          <a:p>
            <a:pPr algn="ctr"/>
            <a:r>
              <a:rPr lang="es-ES" sz="1600" i="1">
                <a:solidFill>
                  <a:srgbClr val="C00000"/>
                </a:solidFill>
                <a:latin typeface="Calibri" pitchFamily="34" charset="0"/>
              </a:rPr>
              <a:t>siempre a mi alcance</a:t>
            </a:r>
          </a:p>
        </p:txBody>
      </p:sp>
      <p:sp>
        <p:nvSpPr>
          <p:cNvPr id="12295" name="11 CuadroTexto"/>
          <p:cNvSpPr txBox="1">
            <a:spLocks noChangeArrowheads="1"/>
          </p:cNvSpPr>
          <p:nvPr/>
        </p:nvSpPr>
        <p:spPr bwMode="auto">
          <a:xfrm>
            <a:off x="3132138" y="4076700"/>
            <a:ext cx="338455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olidFill>
                  <a:srgbClr val="FF0000"/>
                </a:solidFill>
                <a:latin typeface="Calibri" pitchFamily="34" charset="0"/>
              </a:rPr>
              <a:t>MEMORIA AUXILIAR</a:t>
            </a:r>
          </a:p>
          <a:p>
            <a:pPr algn="ctr"/>
            <a:r>
              <a:rPr lang="es-ES" sz="2000" b="1">
                <a:latin typeface="Calibri" pitchFamily="34" charset="0"/>
              </a:rPr>
              <a:t>mi blog o EPA en Internet</a:t>
            </a:r>
          </a:p>
          <a:p>
            <a:pPr algn="ctr"/>
            <a:r>
              <a:rPr lang="es-ES" i="1">
                <a:solidFill>
                  <a:srgbClr val="FF0000"/>
                </a:solidFill>
                <a:latin typeface="Calibri" pitchFamily="34" charset="0"/>
              </a:rPr>
              <a:t>siempre a mi alcance</a:t>
            </a:r>
          </a:p>
        </p:txBody>
      </p:sp>
      <p:sp>
        <p:nvSpPr>
          <p:cNvPr id="12296" name="12 CuadroTexto"/>
          <p:cNvSpPr txBox="1">
            <a:spLocks noChangeArrowheads="1"/>
          </p:cNvSpPr>
          <p:nvPr/>
        </p:nvSpPr>
        <p:spPr bwMode="auto">
          <a:xfrm>
            <a:off x="3205163" y="3038475"/>
            <a:ext cx="3670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Calibri" pitchFamily="34" charset="0"/>
              </a:rPr>
              <a:t>INTERNET: INFORMACIÓN</a:t>
            </a:r>
          </a:p>
        </p:txBody>
      </p:sp>
      <p:sp>
        <p:nvSpPr>
          <p:cNvPr id="12297" name="13 CuadroTexto"/>
          <p:cNvSpPr txBox="1">
            <a:spLocks noChangeArrowheads="1"/>
          </p:cNvSpPr>
          <p:nvPr/>
        </p:nvSpPr>
        <p:spPr bwMode="auto">
          <a:xfrm>
            <a:off x="2916238" y="2030413"/>
            <a:ext cx="3743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Calibri" pitchFamily="34" charset="0"/>
              </a:rPr>
              <a:t>INTERNET: COMUNICACIÓN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0" y="0"/>
            <a:ext cx="932497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_tradnl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INSTRUMENTOS HOY SIEMPRE ACCESIBLES</a:t>
            </a:r>
            <a:endParaRPr lang="es-ES_tradnl" sz="3600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2299" name="Text Box 5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(2011)</a:t>
            </a:r>
          </a:p>
        </p:txBody>
      </p:sp>
      <p:sp>
        <p:nvSpPr>
          <p:cNvPr id="12300" name="15 CuadroTexto"/>
          <p:cNvSpPr txBox="1">
            <a:spLocks noChangeArrowheads="1"/>
          </p:cNvSpPr>
          <p:nvPr/>
        </p:nvSpPr>
        <p:spPr bwMode="auto">
          <a:xfrm>
            <a:off x="4140200" y="692150"/>
            <a:ext cx="4752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i="1">
                <a:solidFill>
                  <a:srgbClr val="C00000"/>
                </a:solidFill>
              </a:rPr>
              <a:t>¿Hemos evolucionado </a:t>
            </a:r>
            <a:r>
              <a:rPr lang="es-ES" sz="2000" b="1" i="1"/>
              <a:t>a ”</a:t>
            </a:r>
            <a:r>
              <a:rPr lang="es-ES" sz="2000" b="1" i="1">
                <a:solidFill>
                  <a:srgbClr val="0340ED"/>
                </a:solidFill>
              </a:rPr>
              <a:t>i-person</a:t>
            </a:r>
            <a:r>
              <a:rPr lang="es-ES" sz="2000" b="1" i="1"/>
              <a:t>”</a:t>
            </a:r>
            <a:r>
              <a:rPr lang="es-ES" sz="2000" b="1" i="1">
                <a:solidFill>
                  <a:srgbClr val="C00000"/>
                </a:solidFill>
              </a:rPr>
              <a:t> </a:t>
            </a:r>
            <a:r>
              <a:rPr lang="es-ES" sz="2000" b="1" i="1"/>
              <a:t>siempre conectados a Internet?</a:t>
            </a:r>
          </a:p>
        </p:txBody>
      </p:sp>
      <p:sp>
        <p:nvSpPr>
          <p:cNvPr id="12301" name="16 CuadroTexto"/>
          <p:cNvSpPr txBox="1">
            <a:spLocks noChangeArrowheads="1"/>
          </p:cNvSpPr>
          <p:nvPr/>
        </p:nvSpPr>
        <p:spPr bwMode="auto">
          <a:xfrm>
            <a:off x="6011863" y="2420938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redes</a:t>
            </a:r>
          </a:p>
        </p:txBody>
      </p:sp>
      <p:sp>
        <p:nvSpPr>
          <p:cNvPr id="12302" name="17 CuadroTexto"/>
          <p:cNvSpPr txBox="1">
            <a:spLocks noChangeArrowheads="1"/>
          </p:cNvSpPr>
          <p:nvPr/>
        </p:nvSpPr>
        <p:spPr bwMode="auto">
          <a:xfrm>
            <a:off x="5940425" y="3500438"/>
            <a:ext cx="935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/>
              <a:t>www</a:t>
            </a:r>
          </a:p>
        </p:txBody>
      </p:sp>
      <p:pic>
        <p:nvPicPr>
          <p:cNvPr id="12303" name="40 Imagen" descr="movil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088" y="3213100"/>
            <a:ext cx="10810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36 Imagen" descr="computer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1250" y="4365625"/>
            <a:ext cx="14319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47 Imagen" descr="esferainternet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5084763"/>
            <a:ext cx="2187575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24 Imagen" descr="libreta2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6363" y="5157788"/>
            <a:ext cx="8255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7 Imagen" descr="lapiz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5963" y="5084763"/>
            <a:ext cx="2873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26 Imagen" descr="calculadora3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850" y="2205038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9" name="8 Imagen" descr="libros.g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2988" y="5949950"/>
            <a:ext cx="9350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860032" y="1115452"/>
            <a:ext cx="403244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HAY NUEVAS HERRAMIENTAS</a:t>
            </a:r>
          </a:p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SIEMPRE TENEMOS INTERNET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512" y="1126485"/>
            <a:ext cx="367240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REQUIERE NUEVOS SABERES</a:t>
            </a:r>
          </a:p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Y APRENDIZAJE CONTINUO</a:t>
            </a:r>
          </a:p>
        </p:txBody>
      </p:sp>
      <p:sp>
        <p:nvSpPr>
          <p:cNvPr id="8196" name="24 Pergamino horizontal"/>
          <p:cNvSpPr>
            <a:spLocks noChangeArrowheads="1"/>
          </p:cNvSpPr>
          <p:nvPr/>
        </p:nvSpPr>
        <p:spPr bwMode="auto">
          <a:xfrm>
            <a:off x="2555875" y="44450"/>
            <a:ext cx="3960813" cy="1081088"/>
          </a:xfrm>
          <a:prstGeom prst="horizontalScroll">
            <a:avLst>
              <a:gd name="adj" fmla="val 12500"/>
            </a:avLst>
          </a:prstGeom>
          <a:solidFill>
            <a:srgbClr val="DCC5E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19 Rectángulo"/>
          <p:cNvSpPr/>
          <p:nvPr/>
        </p:nvSpPr>
        <p:spPr>
          <a:xfrm>
            <a:off x="2915816" y="26621"/>
            <a:ext cx="324036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NUEVA Y CAMBIANTE</a:t>
            </a:r>
            <a:r>
              <a:rPr lang="es-E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 CULTURA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4925" y="1916113"/>
            <a:ext cx="3671888" cy="1441450"/>
          </a:xfrm>
          <a:prstGeom prst="rect">
            <a:avLst/>
          </a:prstGeom>
          <a:solidFill>
            <a:srgbClr val="FFC5C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400" dirty="0">
                <a:latin typeface="Arial" pitchFamily="34" charset="0"/>
              </a:rPr>
              <a:t>NUEVOS</a:t>
            </a:r>
            <a:endParaRPr lang="es-ES_tradnl" sz="2400" b="1" dirty="0">
              <a:solidFill>
                <a:srgbClr val="C00000"/>
              </a:solidFill>
              <a:latin typeface="Arial" pitchFamily="34" charset="0"/>
            </a:endParaRPr>
          </a:p>
          <a:p>
            <a:pPr algn="ctr" defTabSz="762000" eaLnBrk="0" hangingPunct="0">
              <a:defRPr/>
            </a:pPr>
            <a:r>
              <a:rPr lang="es-ES_tradn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OBJETIVOS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ctr" defTabSz="762000" eaLnBrk="0" hangingPunct="0">
              <a:defRPr/>
            </a:pPr>
            <a:r>
              <a:rPr lang="es-ES_tradnl" dirty="0">
                <a:latin typeface="Arial" pitchFamily="34" charset="0"/>
              </a:rPr>
              <a:t> </a:t>
            </a:r>
            <a:r>
              <a:rPr lang="es-ES_tradnl" b="1" dirty="0">
                <a:solidFill>
                  <a:srgbClr val="C00000"/>
                </a:solidFill>
                <a:latin typeface="Arial" pitchFamily="34" charset="0"/>
              </a:rPr>
              <a:t>Qué aprender: </a:t>
            </a:r>
            <a:r>
              <a:rPr lang="es-ES_tradnl" dirty="0">
                <a:latin typeface="Arial" pitchFamily="34" charset="0"/>
              </a:rPr>
              <a:t>contenidos, idiomas </a:t>
            </a:r>
            <a:br>
              <a:rPr lang="es-ES_tradnl" dirty="0">
                <a:latin typeface="Arial" pitchFamily="34" charset="0"/>
              </a:rPr>
            </a:br>
            <a:r>
              <a:rPr lang="es-ES_tradnl" dirty="0" err="1">
                <a:latin typeface="Arial" pitchFamily="34" charset="0"/>
              </a:rPr>
              <a:t>competencias,</a:t>
            </a:r>
            <a:r>
              <a:rPr lang="es-ES_tradnl" b="1" dirty="0" err="1">
                <a:solidFill>
                  <a:srgbClr val="FF0000"/>
                </a:solidFill>
                <a:latin typeface="Arial" pitchFamily="34" charset="0"/>
              </a:rPr>
              <a:t>TIC</a:t>
            </a:r>
            <a:r>
              <a:rPr lang="es-ES_tradnl" dirty="0">
                <a:latin typeface="Arial" pitchFamily="34" charset="0"/>
              </a:rPr>
              <a:t>, emocional…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787900" y="1844675"/>
            <a:ext cx="4248150" cy="1368425"/>
          </a:xfrm>
          <a:prstGeom prst="rect">
            <a:avLst/>
          </a:prstGeom>
          <a:solidFill>
            <a:srgbClr val="9FE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400" dirty="0">
                <a:latin typeface="Arial" pitchFamily="34" charset="0"/>
              </a:rPr>
              <a:t>NUEVAS </a:t>
            </a:r>
          </a:p>
          <a:p>
            <a:pPr algn="ctr" defTabSz="762000" eaLnBrk="0" hangingPunct="0">
              <a:spcAft>
                <a:spcPts val="600"/>
              </a:spcAft>
              <a:defRPr/>
            </a:pPr>
            <a:r>
              <a:rPr lang="es-ES_tradn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HERRAMIENTAS TIC</a:t>
            </a:r>
            <a:r>
              <a:rPr lang="es-ES_tradn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  <a:p>
            <a:pPr algn="ctr" defTabSz="762000" eaLnBrk="0" hangingPunct="0">
              <a:defRPr/>
            </a:pPr>
            <a:r>
              <a:rPr lang="es-ES_tradnl" b="1" dirty="0">
                <a:solidFill>
                  <a:srgbClr val="C00000"/>
                </a:solidFill>
                <a:latin typeface="Arial" pitchFamily="34" charset="0"/>
              </a:rPr>
              <a:t>Con qué: </a:t>
            </a:r>
            <a:r>
              <a:rPr lang="es-ES_tradnl" dirty="0">
                <a:latin typeface="Arial" pitchFamily="34" charset="0"/>
              </a:rPr>
              <a:t>pizarra digital, aula 2.0, EVA,</a:t>
            </a:r>
            <a:br>
              <a:rPr lang="es-ES_tradnl" dirty="0">
                <a:latin typeface="Arial" pitchFamily="34" charset="0"/>
              </a:rPr>
            </a:br>
            <a:r>
              <a:rPr lang="es-ES_tradnl" dirty="0">
                <a:latin typeface="Arial" pitchFamily="34" charset="0"/>
              </a:rPr>
              <a:t>Internet</a:t>
            </a:r>
            <a:endParaRPr lang="es-ES_tradnl" sz="1400" dirty="0">
              <a:latin typeface="Arial" pitchFamily="34" charset="0"/>
            </a:endParaRPr>
          </a:p>
        </p:txBody>
      </p:sp>
      <p:sp>
        <p:nvSpPr>
          <p:cNvPr id="25" name="24 Nube"/>
          <p:cNvSpPr/>
          <p:nvPr/>
        </p:nvSpPr>
        <p:spPr bwMode="auto">
          <a:xfrm>
            <a:off x="179388" y="4508500"/>
            <a:ext cx="4032250" cy="1944688"/>
          </a:xfrm>
          <a:prstGeom prst="cloud">
            <a:avLst/>
          </a:prstGeom>
          <a:solidFill>
            <a:srgbClr val="F8DBA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latin typeface="Arial" pitchFamily="34" charset="0"/>
            </a:endParaRPr>
          </a:p>
        </p:txBody>
      </p:sp>
      <p:sp>
        <p:nvSpPr>
          <p:cNvPr id="26" name="7 CuadroTexto"/>
          <p:cNvSpPr txBox="1">
            <a:spLocks noChangeArrowheads="1"/>
          </p:cNvSpPr>
          <p:nvPr/>
        </p:nvSpPr>
        <p:spPr bwMode="auto">
          <a:xfrm>
            <a:off x="396875" y="4941888"/>
            <a:ext cx="3382963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00" dirty="0">
                <a:latin typeface="Arial" pitchFamily="34" charset="0"/>
              </a:rPr>
              <a:t>NUEVA</a:t>
            </a:r>
          </a:p>
          <a:p>
            <a:pPr algn="ctr">
              <a:defRPr/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EVALUACIÓN</a:t>
            </a:r>
          </a:p>
          <a:p>
            <a:pPr algn="ctr">
              <a:defRPr/>
            </a:pPr>
            <a:r>
              <a:rPr lang="es-ES" dirty="0">
                <a:latin typeface="Arial" pitchFamily="34" charset="0"/>
              </a:rPr>
              <a:t>memoria y </a:t>
            </a:r>
          </a:p>
          <a:p>
            <a:pPr algn="ctr">
              <a:defRPr/>
            </a:pPr>
            <a:r>
              <a:rPr lang="es-ES" dirty="0">
                <a:latin typeface="Arial" pitchFamily="34" charset="0"/>
              </a:rPr>
              <a:t>hacer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ES" sz="1600" dirty="0">
                <a:solidFill>
                  <a:srgbClr val="FF0000"/>
                </a:solidFill>
                <a:latin typeface="Arial" pitchFamily="34" charset="0"/>
              </a:rPr>
              <a:t>CON INTERNET</a:t>
            </a:r>
            <a:endParaRPr lang="es-ES" sz="14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082" name="Rectangle 4"/>
          <p:cNvSpPr>
            <a:spLocks noChangeArrowheads="1"/>
          </p:cNvSpPr>
          <p:nvPr/>
        </p:nvSpPr>
        <p:spPr bwMode="auto">
          <a:xfrm>
            <a:off x="5651500" y="4606925"/>
            <a:ext cx="3384550" cy="1485900"/>
          </a:xfrm>
          <a:prstGeom prst="rect">
            <a:avLst/>
          </a:prstGeom>
          <a:solidFill>
            <a:srgbClr val="97FFC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400" dirty="0"/>
              <a:t>CAMBIOS</a:t>
            </a:r>
          </a:p>
          <a:p>
            <a:pPr algn="ctr" defTabSz="762000" eaLnBrk="0" hangingPunct="0">
              <a:defRPr/>
            </a:pPr>
            <a:r>
              <a:rPr lang="es-ES_tradn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</a:t>
            </a:r>
          </a:p>
          <a:p>
            <a:pPr algn="ctr" defTabSz="762000" eaLnBrk="0" hangingPunct="0">
              <a:defRPr/>
            </a:pPr>
            <a:r>
              <a:rPr lang="es-ES_tradn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INFRAESTRUCTURAS</a:t>
            </a:r>
          </a:p>
        </p:txBody>
      </p:sp>
      <p:sp>
        <p:nvSpPr>
          <p:cNvPr id="21" name="20 Nube"/>
          <p:cNvSpPr/>
          <p:nvPr/>
        </p:nvSpPr>
        <p:spPr bwMode="auto">
          <a:xfrm>
            <a:off x="2411413" y="2997200"/>
            <a:ext cx="4176712" cy="2087563"/>
          </a:xfrm>
          <a:prstGeom prst="cloud">
            <a:avLst/>
          </a:prstGeom>
          <a:solidFill>
            <a:srgbClr val="FFFF8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 sz="1600" dirty="0">
              <a:latin typeface="Arial" pitchFamily="34" charset="0"/>
            </a:endParaRPr>
          </a:p>
        </p:txBody>
      </p:sp>
      <p:sp>
        <p:nvSpPr>
          <p:cNvPr id="24" name="7 CuadroTexto"/>
          <p:cNvSpPr txBox="1">
            <a:spLocks noChangeArrowheads="1"/>
          </p:cNvSpPr>
          <p:nvPr/>
        </p:nvSpPr>
        <p:spPr bwMode="auto">
          <a:xfrm>
            <a:off x="2627313" y="3213100"/>
            <a:ext cx="403225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400" dirty="0">
                <a:latin typeface="Arial" pitchFamily="34" charset="0"/>
              </a:rPr>
              <a:t>NUEVA</a:t>
            </a:r>
          </a:p>
          <a:p>
            <a:pPr algn="ctr">
              <a:defRPr/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METODOLOGÍA</a:t>
            </a:r>
          </a:p>
          <a:p>
            <a:pPr algn="ctr">
              <a:defRPr/>
            </a:pPr>
            <a:r>
              <a:rPr lang="es-ES" b="1" dirty="0">
                <a:solidFill>
                  <a:srgbClr val="C00000"/>
                </a:solidFill>
                <a:latin typeface="Arial" pitchFamily="34" charset="0"/>
              </a:rPr>
              <a:t>Cómo: </a:t>
            </a:r>
            <a:r>
              <a:rPr lang="es-ES" dirty="0">
                <a:latin typeface="Arial" pitchFamily="34" charset="0"/>
              </a:rPr>
              <a:t>actividades, roles, </a:t>
            </a:r>
            <a:r>
              <a:rPr lang="es-ES" dirty="0">
                <a:latin typeface="Arial" pitchFamily="34" charset="0"/>
              </a:rPr>
              <a:t> autonomía</a:t>
            </a:r>
            <a:r>
              <a:rPr lang="es-ES" dirty="0">
                <a:latin typeface="Arial" pitchFamily="34" charset="0"/>
              </a:rPr>
              <a:t/>
            </a:r>
            <a:br>
              <a:rPr lang="es-ES" dirty="0">
                <a:latin typeface="Arial" pitchFamily="34" charset="0"/>
              </a:rPr>
            </a:br>
            <a:r>
              <a:rPr lang="es-ES" dirty="0">
                <a:latin typeface="Arial" pitchFamily="34" charset="0"/>
              </a:rPr>
              <a:t>materias </a:t>
            </a:r>
            <a:r>
              <a:rPr lang="es-ES" dirty="0">
                <a:latin typeface="Arial" pitchFamily="34" charset="0"/>
              </a:rPr>
              <a:t>esenciales + </a:t>
            </a:r>
            <a:r>
              <a:rPr lang="es-ES" dirty="0" err="1">
                <a:latin typeface="Arial" pitchFamily="34" charset="0"/>
              </a:rPr>
              <a:t>interdiciplinar</a:t>
            </a:r>
            <a:endParaRPr lang="es-ES" dirty="0">
              <a:latin typeface="Arial" pitchFamily="34" charset="0"/>
            </a:endParaRPr>
          </a:p>
          <a:p>
            <a:pPr algn="ctr">
              <a:defRPr/>
            </a:pPr>
            <a:r>
              <a:rPr lang="es-ES" dirty="0">
                <a:latin typeface="Arial" pitchFamily="34" charset="0"/>
              </a:rPr>
              <a:t>escuela, casa/familia, entorno</a:t>
            </a:r>
          </a:p>
          <a:p>
            <a:pPr algn="ctr">
              <a:defRPr/>
            </a:pPr>
            <a:endParaRPr lang="es-ES" dirty="0">
              <a:latin typeface="Arial" pitchFamily="34" charset="0"/>
            </a:endParaRPr>
          </a:p>
        </p:txBody>
      </p:sp>
      <p:sp>
        <p:nvSpPr>
          <p:cNvPr id="8205" name="Text Box 5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(2012)</a:t>
            </a:r>
          </a:p>
        </p:txBody>
      </p:sp>
      <p:sp>
        <p:nvSpPr>
          <p:cNvPr id="18" name="17 Elipse"/>
          <p:cNvSpPr/>
          <p:nvPr/>
        </p:nvSpPr>
        <p:spPr>
          <a:xfrm>
            <a:off x="1116013" y="3355975"/>
            <a:ext cx="1584325" cy="1368425"/>
          </a:xfrm>
          <a:prstGeom prst="ellipse">
            <a:avLst/>
          </a:prstGeom>
          <a:solidFill>
            <a:srgbClr val="DCC5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/>
          </a:p>
        </p:txBody>
      </p:sp>
      <p:sp>
        <p:nvSpPr>
          <p:cNvPr id="17" name="16 Rectángulo"/>
          <p:cNvSpPr/>
          <p:nvPr/>
        </p:nvSpPr>
        <p:spPr>
          <a:xfrm>
            <a:off x="971600" y="3646765"/>
            <a:ext cx="187220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CURRÍCULUM BIMODAL</a:t>
            </a:r>
          </a:p>
        </p:txBody>
      </p:sp>
      <p:sp>
        <p:nvSpPr>
          <p:cNvPr id="16" name="15 Elipse"/>
          <p:cNvSpPr/>
          <p:nvPr/>
        </p:nvSpPr>
        <p:spPr>
          <a:xfrm>
            <a:off x="3708400" y="2133600"/>
            <a:ext cx="1152525" cy="1079500"/>
          </a:xfrm>
          <a:prstGeom prst="ellipse">
            <a:avLst/>
          </a:prstGeom>
          <a:solidFill>
            <a:srgbClr val="DCC5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a-ES"/>
          </a:p>
        </p:txBody>
      </p:sp>
      <p:sp>
        <p:nvSpPr>
          <p:cNvPr id="19" name="18 Rectángulo"/>
          <p:cNvSpPr/>
          <p:nvPr/>
        </p:nvSpPr>
        <p:spPr>
          <a:xfrm>
            <a:off x="3707904" y="2483604"/>
            <a:ext cx="108012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TPACK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1 CuadroTexto"/>
          <p:cNvSpPr txBox="1">
            <a:spLocks noChangeArrowheads="1"/>
          </p:cNvSpPr>
          <p:nvPr/>
        </p:nvSpPr>
        <p:spPr bwMode="auto">
          <a:xfrm>
            <a:off x="107950" y="6165850"/>
            <a:ext cx="4464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 b="1">
                <a:solidFill>
                  <a:srgbClr val="C00000"/>
                </a:solidFill>
              </a:rPr>
              <a:t>Modelo TPACK </a:t>
            </a:r>
            <a:r>
              <a:rPr lang="es-ES" sz="1400" b="1" i="1"/>
              <a:t>Punya </a:t>
            </a:r>
            <a:r>
              <a:rPr lang="ca-ES" sz="1400" b="1" i="1"/>
              <a:t>Mishra </a:t>
            </a:r>
            <a:r>
              <a:rPr lang="ca-ES" sz="1400" i="1"/>
              <a:t>y </a:t>
            </a:r>
            <a:r>
              <a:rPr lang="ca-ES" sz="1400" b="1" i="1"/>
              <a:t>Matthew Koehler</a:t>
            </a:r>
            <a:r>
              <a:rPr lang="es-ES" sz="1400" i="1"/>
              <a:t/>
            </a:r>
            <a:br>
              <a:rPr lang="es-ES" sz="1400" i="1"/>
            </a:br>
            <a:r>
              <a:rPr lang="es-ES" sz="1400" i="1"/>
              <a:t>Fuente: http://www.tpack.org/</a:t>
            </a:r>
            <a:endParaRPr lang="ca-ES" sz="1600"/>
          </a:p>
        </p:txBody>
      </p:sp>
      <p:sp>
        <p:nvSpPr>
          <p:cNvPr id="9219" name="24 CuadroTexto"/>
          <p:cNvSpPr txBox="1">
            <a:spLocks noChangeArrowheads="1"/>
          </p:cNvSpPr>
          <p:nvPr/>
        </p:nvSpPr>
        <p:spPr bwMode="auto">
          <a:xfrm>
            <a:off x="4449763" y="3213100"/>
            <a:ext cx="46942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 b="1">
                <a:solidFill>
                  <a:srgbClr val="C00000"/>
                </a:solidFill>
              </a:rPr>
              <a:t>Modelo Currículum bimodal</a:t>
            </a:r>
            <a:r>
              <a:rPr lang="es-ES" sz="1400" i="1"/>
              <a:t>. </a:t>
            </a:r>
            <a:r>
              <a:rPr lang="es-ES" sz="1400" b="1" i="1"/>
              <a:t>Pere Marquès</a:t>
            </a:r>
          </a:p>
          <a:p>
            <a:pPr algn="ctr"/>
            <a:r>
              <a:rPr lang="es-ES" sz="1400" i="1"/>
              <a:t>Fuente: peremarques.blogspot.com.es/</a:t>
            </a:r>
            <a:endParaRPr lang="ca-ES" sz="1400" i="1"/>
          </a:p>
        </p:txBody>
      </p:sp>
      <p:pic>
        <p:nvPicPr>
          <p:cNvPr id="9220" name="33 Imagen" descr="curriculumbimodalesquema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612775"/>
            <a:ext cx="3902075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413625" y="6581775"/>
            <a:ext cx="173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/>
              <a:t>Pere Marquès (2012)</a:t>
            </a:r>
          </a:p>
        </p:txBody>
      </p:sp>
      <p:pic>
        <p:nvPicPr>
          <p:cNvPr id="9222" name="9 Imagen" descr="tpack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2289175"/>
            <a:ext cx="475297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042988" y="1127125"/>
            <a:ext cx="244951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tecnología</a:t>
            </a:r>
          </a:p>
          <a:p>
            <a:pPr algn="ctr">
              <a:defRPr/>
            </a:pPr>
            <a:r>
              <a:rPr lang="es-E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metodología</a:t>
            </a:r>
            <a:endParaRPr lang="ca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140200" y="3933825"/>
            <a:ext cx="20875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currículum</a:t>
            </a:r>
          </a:p>
          <a:p>
            <a:pPr algn="ctr">
              <a:defRPr/>
            </a:pPr>
            <a:r>
              <a:rPr lang="es-E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evaluación</a:t>
            </a:r>
            <a:endParaRPr lang="ca-ES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859338" y="5516563"/>
            <a:ext cx="4176712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organización</a:t>
            </a:r>
          </a:p>
          <a:p>
            <a:pPr algn="ctr">
              <a:defRPr/>
            </a:pPr>
            <a:r>
              <a:rPr lang="es-E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formación profesorado</a:t>
            </a:r>
            <a:endParaRPr lang="ca-ES" sz="2000" dirty="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0" y="66675"/>
            <a:ext cx="9144000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CLAVES PARA UN LIDERAZGO TECNOLÓGICO</a:t>
            </a:r>
            <a:endParaRPr lang="es-ES_tradnl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1666</Words>
  <Application>Microsoft Office PowerPoint</Application>
  <PresentationFormat>Presentación en pantalla (4:3)</PresentationFormat>
  <Paragraphs>264</Paragraphs>
  <Slides>19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Aulas 2.0   en el marco de un currículum bimodal</vt:lpstr>
      <vt:lpstr>Diapositiva 2</vt:lpstr>
      <vt:lpstr>ALGUNAS VENTAJAS POTENCIALES…</vt:lpstr>
      <vt:lpstr>Diapositiva 4</vt:lpstr>
      <vt:lpstr>NUEVAS PROBLEMÁTICAS DEL PROFESORADO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FORMACIÓN DEL PROFESORADO</vt:lpstr>
      <vt:lpstr>Diapositiva 17</vt:lpstr>
      <vt:lpstr>La clave del éxito:  Que los profesores vean que…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Aulas 2.0   en el marco de un currículum bimodal</dc:title>
  <dc:creator>pmarques</dc:creator>
  <cp:lastModifiedBy>pmarques</cp:lastModifiedBy>
  <cp:revision>5</cp:revision>
  <dcterms:created xsi:type="dcterms:W3CDTF">2012-05-31T07:26:11Z</dcterms:created>
  <dcterms:modified xsi:type="dcterms:W3CDTF">2012-05-31T07:59:38Z</dcterms:modified>
</cp:coreProperties>
</file>