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5" r:id="rId2"/>
    <p:sldId id="323" r:id="rId3"/>
    <p:sldId id="321" r:id="rId4"/>
    <p:sldId id="322" r:id="rId5"/>
    <p:sldId id="277" r:id="rId6"/>
    <p:sldId id="278" r:id="rId7"/>
    <p:sldId id="279" r:id="rId8"/>
    <p:sldId id="285" r:id="rId9"/>
    <p:sldId id="289" r:id="rId10"/>
    <p:sldId id="260" r:id="rId11"/>
    <p:sldId id="303" r:id="rId12"/>
    <p:sldId id="305" r:id="rId13"/>
    <p:sldId id="304" r:id="rId14"/>
    <p:sldId id="291" r:id="rId15"/>
    <p:sldId id="306" r:id="rId16"/>
    <p:sldId id="292" r:id="rId17"/>
    <p:sldId id="307" r:id="rId18"/>
    <p:sldId id="293" r:id="rId19"/>
    <p:sldId id="308" r:id="rId20"/>
    <p:sldId id="294" r:id="rId21"/>
    <p:sldId id="274" r:id="rId22"/>
    <p:sldId id="309" r:id="rId23"/>
    <p:sldId id="299" r:id="rId24"/>
    <p:sldId id="300" r:id="rId25"/>
    <p:sldId id="288" r:id="rId26"/>
    <p:sldId id="264" r:id="rId27"/>
    <p:sldId id="312" r:id="rId28"/>
    <p:sldId id="313" r:id="rId29"/>
    <p:sldId id="316" r:id="rId30"/>
    <p:sldId id="318" r:id="rId31"/>
    <p:sldId id="317" r:id="rId32"/>
    <p:sldId id="320" r:id="rId33"/>
    <p:sldId id="324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75"/>
    <a:srgbClr val="FFE9A3"/>
    <a:srgbClr val="000099"/>
    <a:srgbClr val="FFFFCC"/>
    <a:srgbClr val="0000FF"/>
    <a:srgbClr val="BD0338"/>
    <a:srgbClr val="FFFF93"/>
    <a:srgbClr val="FFFF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4660"/>
  </p:normalViewPr>
  <p:slideViewPr>
    <p:cSldViewPr>
      <p:cViewPr varScale="1">
        <p:scale>
          <a:sx n="65" d="100"/>
          <a:sy n="65" d="100"/>
        </p:scale>
        <p:origin x="-12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ca-ES" dirty="0" smtClean="0">
                <a:solidFill>
                  <a:srgbClr val="C00000"/>
                </a:solidFill>
              </a:rPr>
              <a:t>MILLORES A LES NOTES DELS ALUMNES QUAN S’APLICA EL CURRICULUM BIMODAL</a:t>
            </a:r>
          </a:p>
          <a:p>
            <a:pPr>
              <a:defRPr/>
            </a:pPr>
            <a:r>
              <a:rPr lang="ca-ES" sz="1400" dirty="0" smtClean="0"/>
              <a:t>A la dreta % de centres on s’ha produït millora</a:t>
            </a:r>
          </a:p>
          <a:p>
            <a:pPr>
              <a:defRPr/>
            </a:pPr>
            <a:r>
              <a:rPr lang="ca-ES" sz="1400" dirty="0" smtClean="0"/>
              <a:t>A baix tipologia d’alumnes segons el seu rendiment acadèmic  habitual</a:t>
            </a:r>
            <a:endParaRPr lang="ca-ES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milloren les seves notes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90FAA4"/>
              </a:solidFill>
            </c:spPr>
          </c:dPt>
          <c:dPt>
            <c:idx val="1"/>
            <c:spPr>
              <a:solidFill>
                <a:srgbClr val="90FAA4"/>
              </a:solidFill>
            </c:spPr>
          </c:dPt>
          <c:dPt>
            <c:idx val="2"/>
            <c:spPr>
              <a:solidFill>
                <a:srgbClr val="90FAA4"/>
              </a:solidFill>
            </c:spPr>
          </c:dPt>
          <c:dPt>
            <c:idx val="3"/>
            <c:spPr>
              <a:solidFill>
                <a:srgbClr val="90FAA4"/>
              </a:solidFill>
            </c:spPr>
          </c:dPt>
          <c:dPt>
            <c:idx val="4"/>
            <c:spPr>
              <a:solidFill>
                <a:srgbClr val="90FAA4"/>
              </a:solidFill>
            </c:spPr>
          </c:dPt>
          <c:cat>
            <c:strRef>
              <c:f>Hoja1!$A$2:$A$6</c:f>
              <c:strCache>
                <c:ptCount val="5"/>
                <c:pt idx="0">
                  <c:v>MALAMENT/no treballen</c:v>
                </c:pt>
                <c:pt idx="1">
                  <c:v>entre 3 i 4</c:v>
                </c:pt>
                <c:pt idx="2">
                  <c:v>entre 4 i 5</c:v>
                </c:pt>
                <c:pt idx="3">
                  <c:v>BÉ</c:v>
                </c:pt>
                <c:pt idx="4">
                  <c:v>MOL BÉ</c:v>
                </c:pt>
              </c:strCache>
            </c:strRef>
          </c:cat>
          <c:val>
            <c:numRef>
              <c:f>Hoja1!$B$2:$B$6</c:f>
              <c:numCache>
                <c:formatCode>0</c:formatCode>
                <c:ptCount val="5"/>
                <c:pt idx="0">
                  <c:v>59.259259259259245</c:v>
                </c:pt>
                <c:pt idx="1">
                  <c:v>79.012345679012427</c:v>
                </c:pt>
                <c:pt idx="2">
                  <c:v>92.592592592592155</c:v>
                </c:pt>
                <c:pt idx="3">
                  <c:v>91.358024691358025</c:v>
                </c:pt>
                <c:pt idx="4">
                  <c:v>81.481481481481481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milloren al voltant del 20%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MALAMENT/no treballen</c:v>
                </c:pt>
                <c:pt idx="1">
                  <c:v>entre 3 i 4</c:v>
                </c:pt>
                <c:pt idx="2">
                  <c:v>entre 4 i 5</c:v>
                </c:pt>
                <c:pt idx="3">
                  <c:v>BÉ</c:v>
                </c:pt>
                <c:pt idx="4">
                  <c:v>MOL BÉ</c:v>
                </c:pt>
              </c:strCache>
            </c:strRef>
          </c:cat>
          <c:val>
            <c:numRef>
              <c:f>Hoja1!$C$2:$C$6</c:f>
              <c:numCache>
                <c:formatCode>0</c:formatCode>
                <c:ptCount val="5"/>
                <c:pt idx="0">
                  <c:v>23.456790123456791</c:v>
                </c:pt>
                <c:pt idx="1">
                  <c:v>33.333333333333329</c:v>
                </c:pt>
                <c:pt idx="2">
                  <c:v>59.259259259259245</c:v>
                </c:pt>
                <c:pt idx="3">
                  <c:v>71.604938271604453</c:v>
                </c:pt>
                <c:pt idx="4">
                  <c:v>54.320987654320945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més del 30%</c:v>
                </c:pt>
              </c:strCache>
            </c:strRef>
          </c:tx>
          <c:spPr>
            <a:solidFill>
              <a:srgbClr val="1B16F2"/>
            </a:solidFill>
          </c:spPr>
          <c:cat>
            <c:strRef>
              <c:f>Hoja1!$A$2:$A$6</c:f>
              <c:strCache>
                <c:ptCount val="5"/>
                <c:pt idx="0">
                  <c:v>MALAMENT/no treballen</c:v>
                </c:pt>
                <c:pt idx="1">
                  <c:v>entre 3 i 4</c:v>
                </c:pt>
                <c:pt idx="2">
                  <c:v>entre 4 i 5</c:v>
                </c:pt>
                <c:pt idx="3">
                  <c:v>BÉ</c:v>
                </c:pt>
                <c:pt idx="4">
                  <c:v>MOL BÉ</c:v>
                </c:pt>
              </c:strCache>
            </c:strRef>
          </c:cat>
          <c:val>
            <c:numRef>
              <c:f>Hoja1!$D$2:$D$6</c:f>
              <c:numCache>
                <c:formatCode>0</c:formatCode>
                <c:ptCount val="5"/>
                <c:pt idx="0">
                  <c:v>9.8765432098765746</c:v>
                </c:pt>
                <c:pt idx="1">
                  <c:v>13.580246913580295</c:v>
                </c:pt>
                <c:pt idx="2">
                  <c:v>23.456790123456791</c:v>
                </c:pt>
                <c:pt idx="3">
                  <c:v>24.691358024691482</c:v>
                </c:pt>
                <c:pt idx="4">
                  <c:v>29.629629629629626</c:v>
                </c:pt>
              </c:numCache>
            </c:numRef>
          </c:val>
        </c:ser>
        <c:gapWidth val="75"/>
        <c:axId val="238809088"/>
        <c:axId val="238810624"/>
      </c:barChart>
      <c:catAx>
        <c:axId val="238809088"/>
        <c:scaling>
          <c:orientation val="minMax"/>
        </c:scaling>
        <c:axPos val="b"/>
        <c:majorTickMark val="none"/>
        <c:tickLblPos val="nextTo"/>
        <c:crossAx val="238810624"/>
        <c:crosses val="autoZero"/>
        <c:auto val="1"/>
        <c:lblAlgn val="ctr"/>
        <c:lblOffset val="100"/>
      </c:catAx>
      <c:valAx>
        <c:axId val="238810624"/>
        <c:scaling>
          <c:orientation val="minMax"/>
          <c:max val="100"/>
        </c:scaling>
        <c:axPos val="l"/>
        <c:majorGridlines/>
        <c:numFmt formatCode="0" sourceLinked="1"/>
        <c:majorTickMark val="none"/>
        <c:tickLblPos val="nextTo"/>
        <c:spPr>
          <a:ln w="9525">
            <a:noFill/>
          </a:ln>
        </c:spPr>
        <c:crossAx val="23880908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 i="0" baseline="0">
                <a:solidFill>
                  <a:srgbClr val="00B050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b="1" i="0" baseline="0">
                <a:solidFill>
                  <a:srgbClr val="C00000"/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b="1" i="0" baseline="0">
                <a:solidFill>
                  <a:srgbClr val="1B16F2"/>
                </a:solidFill>
              </a:defRPr>
            </a:pPr>
            <a:endParaRPr lang="es-ES"/>
          </a:p>
        </c:txPr>
      </c:legendEntry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32EE-715B-4BA3-A050-A4354A33A03C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DB32C-3F7B-41B7-A6DE-1F8025E001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17D46-C39B-4391-8B9F-0C813E2091E9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6FF2F-3355-47BA-92A8-0FAD5E39C7C7}" type="slidenum">
              <a:rPr lang="es-ES" smtClean="0"/>
              <a:pPr/>
              <a:t>31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20884-0B66-431A-915C-1FD632FAD6A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F1701-D35C-4D9D-87A9-DBBBEEE7C488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DB32C-3F7B-41B7-A6DE-1F8025E0018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DB32C-3F7B-41B7-A6DE-1F8025E0018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66757-0B4A-49F2-9EF3-A41E968283D0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1F36B-4932-48BE-B3BB-615AE8C7002A}" type="slidenum">
              <a:rPr lang="es-ES" smtClean="0"/>
              <a:pPr/>
              <a:t>27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259F-4491-45E5-BF79-51A51F239059}" type="datetimeFigureOut">
              <a:rPr lang="es-ES" smtClean="0"/>
              <a:pPr/>
              <a:t>04/10/2014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682A-F18A-489A-833C-E0601EBC81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peremarques.ne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remarques.net/docs/dosriusbimodalpromocions.ppt" TargetMode="External"/><Relationship Id="rId5" Type="http://schemas.openxmlformats.org/officeDocument/2006/relationships/hyperlink" Target="http://peremarques.net/docs/dosriusbimodalcursos.ppt" TargetMode="Externa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hyperlink" Target="http://dim.pangea.org/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emarques.net/dimcurri13recerca.htm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://www.genmagic.net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comunic-activa.blogspot.com.es/" TargetMode="External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emarques.net/dimcurri13recerca.htm" TargetMode="External"/><Relationship Id="rId3" Type="http://schemas.openxmlformats.org/officeDocument/2006/relationships/hyperlink" Target="http://www.peremarques.net/scprecerca.htm" TargetMode="External"/><Relationship Id="rId7" Type="http://schemas.openxmlformats.org/officeDocument/2006/relationships/hyperlink" Target="http://www.slideshare.net/peremarques/currculum-bimodal-resultats-de-la-recerca-dim" TargetMode="External"/><Relationship Id="rId12" Type="http://schemas.openxmlformats.org/officeDocument/2006/relationships/hyperlink" Target="http://peremarques.net/docs/dosriusbimodalpromocions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remarques2.blogspot.com.es/2012/02/que-es-el-curriculum-bimodal.html" TargetMode="External"/><Relationship Id="rId11" Type="http://schemas.openxmlformats.org/officeDocument/2006/relationships/hyperlink" Target="http://peremarques.net/docs/dosriusbimodalcursos.ppt" TargetMode="External"/><Relationship Id="rId5" Type="http://schemas.openxmlformats.org/officeDocument/2006/relationships/hyperlink" Target="http://www.slideshare.net/peremarques/la-praxis-del-currculum-bimodal" TargetMode="External"/><Relationship Id="rId10" Type="http://schemas.openxmlformats.org/officeDocument/2006/relationships/hyperlink" Target="http://dewey.uab.es/pmarques/dim" TargetMode="External"/><Relationship Id="rId4" Type="http://schemas.openxmlformats.org/officeDocument/2006/relationships/hyperlink" Target="http://www.slideshare.net/peremarques/desenvilupament-curricular-bimodal" TargetMode="External"/><Relationship Id="rId9" Type="http://schemas.openxmlformats.org/officeDocument/2006/relationships/hyperlink" Target="http://dewey.uab.es/pmarques/cosmocaixa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eremarques.net/didacticacontic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peremarques.ne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eremarques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jpeg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peremarques.net/didacticacontic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.slideshare.net/peremarques/perfilando-el-nuevo-paradigma-formativo-de-la-era-interne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555874"/>
            <a:ext cx="8784976" cy="20891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  <a:defRPr/>
            </a:pPr>
            <a:r>
              <a:rPr lang="ca-E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Recerca curs 2013-14:</a:t>
            </a:r>
            <a:r>
              <a:rPr lang="ca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a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a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a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Millora dels resultats acadèmics </a:t>
            </a:r>
            <a:br>
              <a:rPr lang="ca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a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amb el currículum bimodal  </a:t>
            </a:r>
            <a:endParaRPr lang="ca-E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27584" y="3707740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“Aprendre fent amb apunts i </a:t>
            </a:r>
            <a:r>
              <a:rPr lang="ca-E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Internet, i adquirir un bon  vocabulari”</a:t>
            </a:r>
            <a:endParaRPr lang="ca-ES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9552" y="4517732"/>
            <a:ext cx="8064896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ca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Considerant el nou paradigma que comporta l’actual Era Internet, </a:t>
            </a:r>
            <a:r>
              <a:rPr lang="ca-ES" b="1" dirty="0" smtClean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a-ES" b="1" dirty="0" smtClean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a-ES" b="1" dirty="0" smtClean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s’impulsa la </a:t>
            </a:r>
            <a:r>
              <a:rPr lang="ca-ES" b="1" dirty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innovació </a:t>
            </a:r>
            <a:r>
              <a:rPr lang="ca-ES" b="1" dirty="0" smtClean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educativa als centres per tal d’aconseguir: </a:t>
            </a:r>
            <a:r>
              <a:rPr lang="ca-ES" b="1" dirty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a-ES" b="1" dirty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a-ES" b="1" dirty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reduir el fracàs escolar </a:t>
            </a:r>
            <a:r>
              <a:rPr lang="ca-ES" b="1" dirty="0" smtClean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  millorar </a:t>
            </a:r>
            <a:r>
              <a:rPr lang="ca-ES" b="1" dirty="0">
                <a:solidFill>
                  <a:srgbClr val="0202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formació de TOTS els alumnes. </a:t>
            </a:r>
          </a:p>
        </p:txBody>
      </p:sp>
      <p:pic>
        <p:nvPicPr>
          <p:cNvPr id="14" name="13 Imagen" descr="sc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85369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908720"/>
            <a:ext cx="21957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Informe final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6426200"/>
            <a:ext cx="6985000" cy="431800"/>
          </a:xfrm>
        </p:spPr>
        <p:txBody>
          <a:bodyPr/>
          <a:lstStyle/>
          <a:p>
            <a:pPr eaLnBrk="1" hangingPunct="1"/>
            <a:r>
              <a:rPr lang="es-ES" sz="1600" b="1" dirty="0" smtClean="0">
                <a:cs typeface="Arial" charset="0"/>
              </a:rPr>
              <a:t>Dr. Pere </a:t>
            </a:r>
            <a:r>
              <a:rPr lang="es-ES" sz="1600" b="1" dirty="0" err="1" smtClean="0">
                <a:cs typeface="Arial" charset="0"/>
              </a:rPr>
              <a:t>Marquès</a:t>
            </a:r>
            <a:r>
              <a:rPr lang="es-ES" sz="1600" b="1" dirty="0" smtClean="0">
                <a:cs typeface="Arial" charset="0"/>
              </a:rPr>
              <a:t> </a:t>
            </a:r>
            <a:r>
              <a:rPr lang="es-ES" sz="1600" dirty="0" smtClean="0">
                <a:cs typeface="Arial" charset="0"/>
              </a:rPr>
              <a:t>(2014) </a:t>
            </a:r>
            <a:r>
              <a:rPr lang="es-ES" sz="1600" dirty="0" smtClean="0">
                <a:cs typeface="Arial" charset="0"/>
                <a:hlinkClick r:id="rId4"/>
              </a:rPr>
              <a:t>http://peremarques.net/</a:t>
            </a:r>
            <a:r>
              <a:rPr lang="es-ES" sz="1800" dirty="0" smtClean="0">
                <a:cs typeface="Arial" charset="0"/>
              </a:rPr>
              <a:t>  </a:t>
            </a:r>
            <a:r>
              <a:rPr lang="es-ES" sz="1600" dirty="0" smtClean="0">
                <a:cs typeface="Arial" charset="0"/>
              </a:rPr>
              <a:t>UAB – </a:t>
            </a:r>
            <a:r>
              <a:rPr lang="es-ES" sz="1600" dirty="0" err="1" smtClean="0">
                <a:cs typeface="Arial" charset="0"/>
              </a:rPr>
              <a:t>grup</a:t>
            </a:r>
            <a:r>
              <a:rPr lang="es-ES" sz="1600" dirty="0" smtClean="0">
                <a:cs typeface="Arial" charset="0"/>
              </a:rPr>
              <a:t> DIM</a:t>
            </a:r>
            <a:r>
              <a:rPr lang="es-ES" sz="2000" dirty="0" smtClean="0">
                <a:cs typeface="Arial" charset="0"/>
              </a:rPr>
              <a:t> </a:t>
            </a:r>
            <a:endParaRPr lang="es-ES" sz="1800" dirty="0" smtClean="0">
              <a:cs typeface="Arial" charset="0"/>
            </a:endParaRPr>
          </a:p>
        </p:txBody>
      </p:sp>
      <p:pic>
        <p:nvPicPr>
          <p:cNvPr id="16" name="Picture 9" descr="uab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6381750"/>
            <a:ext cx="9715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4 Imagen" descr="triadadimgran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6267450"/>
            <a:ext cx="1076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-27384"/>
            <a:ext cx="914399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VALORACIÓ DE LES ACTIVITATS </a:t>
            </a:r>
            <a:r>
              <a:rPr lang="ca-ES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PRÀCTIQUES REALITZADES</a:t>
            </a:r>
            <a: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504" y="448516"/>
          <a:ext cx="8964488" cy="6364860"/>
        </p:xfrm>
        <a:graphic>
          <a:graphicData uri="http://schemas.openxmlformats.org/drawingml/2006/table">
            <a:tbl>
              <a:tblPr/>
              <a:tblGrid>
                <a:gridCol w="8100392"/>
                <a:gridCol w="864096"/>
              </a:tblGrid>
              <a:tr h="274642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 principi de curs (o de cada tema)el professor presenta què cal saber fer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 professor ensenya a fer apunts funcionals 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Cada alumne va elaborant els seus apunts personals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79/89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integren els seus apunts en un PLE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Exercicis pràctics, consultant els apunts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84/89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398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Exercicis pràctics, consultant apunts + Internet ]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1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exposen els seus treballs o expliquen temes a la classe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busquen recursos a Internet i els presenten a la classe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s'especialitzen en temes: </a:t>
                      </a:r>
                      <a:r>
                        <a:rPr lang="ca-ES" sz="20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bloc temàtic…</a:t>
                      </a:r>
                      <a:endParaRPr lang="ca-ES" sz="2000" b="0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Es fan estudis de casos, projectes…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investiguen</a:t>
                      </a:r>
                      <a:r>
                        <a:rPr lang="ca-ES" sz="20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(estudis de camp, </a:t>
                      </a:r>
                      <a:r>
                        <a:rPr lang="ca-ES" sz="2000" b="0" i="0" u="none" strike="noStrike" noProof="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webquest</a:t>
                      </a:r>
                      <a:r>
                        <a:rPr lang="ca-ES" sz="20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...)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043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creen: </a:t>
                      </a:r>
                      <a:r>
                        <a:rPr lang="ca-ES" sz="20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material didàctic, contes, inventen coses</a:t>
                      </a:r>
                      <a:endParaRPr lang="ca-ES" sz="2000" b="0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fan tasques de periodistes, crítics d'art …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Alguns alumnes corregeixen treballs d'altres i donen tutoria</a:t>
                      </a:r>
                      <a:endParaRPr lang="ca-ES" sz="2000" b="1" i="0" u="none" strike="noStrike" noProof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Es realitzen activitats d'aprenentatge servei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EXÀMENS pràctic: es fan amb els seus apunts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80/86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EXÀMENS pràctics: es fan amb els seus apunts, però AMB LÍMITS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EXÀMENS pràctics: amb suport apunts + Internet]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 es fan EXÀMENS pràctics, es</a:t>
                      </a:r>
                      <a:r>
                        <a:rPr lang="ca-ES" sz="2000" b="1" i="0" u="none" strike="noStrike" baseline="0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considera l’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avaluació contínua del fet al curs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72008"/>
            <a:ext cx="9143999" cy="76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ALTRES ACTIVITATS REALITZADES AMB BONS RESULTATS 1/3</a:t>
            </a:r>
            <a: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527040"/>
            <a:ext cx="8964488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ACTIVITATS RELACIONADES AMB EL GLOSSARI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Visionat de documentals relacionats amb el glossari: explicar les imatges...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Elaborar esquemes dels temes on es combina la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memorística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(definicions) i els esquemes per entendre conceptes (es posen en pràctica amb exercicis)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El glossari de cada tema és preparat per 2 o 3 alumnes i presentat a la pissarra digital. Un cop corregit i comentat a classe se'ls posa una nota i aquell glossari serveix de model per la resta. Però no poden "copiar". Han de fer cadascú el seu.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EXÀMENS SOBRE EL GLOSSARI </a:t>
            </a:r>
            <a:r>
              <a:rPr lang="ca-ES" sz="16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a-ES" sz="1600" b="1" i="1" dirty="0" err="1" smtClean="0">
                <a:latin typeface="Arial" pitchFamily="34" charset="0"/>
                <a:cs typeface="Arial" pitchFamily="34" charset="0"/>
              </a:rPr>
              <a:t>memorístics</a:t>
            </a:r>
            <a:r>
              <a:rPr lang="ca-ES" sz="1600" b="1" i="1" dirty="0" smtClean="0">
                <a:latin typeface="Arial" pitchFamily="34" charset="0"/>
                <a:cs typeface="Arial" pitchFamily="34" charset="0"/>
              </a:rPr>
              <a:t>, sense consultar apunts)</a:t>
            </a:r>
            <a:endParaRPr lang="ca-ES" b="1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L'examen final conté una primera pregunta de conceptes </a:t>
            </a:r>
            <a:r>
              <a:rPr lang="ca-ES" sz="1600" i="1" dirty="0" smtClean="0">
                <a:latin typeface="Arial" pitchFamily="34" charset="0"/>
                <a:cs typeface="Arial" pitchFamily="34" charset="0"/>
              </a:rPr>
              <a:t>(se'ls hi ha passat prèviament un full amb 47 conceptes que resumeixen l'any, però que al final se'ls hi ha resumit en 11)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, i després diverses preguntes sorgides dels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examens-model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treballats a l'aula.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Exàmens finals a partir de models d'exàmens que se'ls hi ha passat als alumnes, i que són un resum de tota la part teòrica del curs, vinculada estretament al glossari.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Activitats del CLIC referents als temes treballats.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Realitzar avaluacions de glossari de forma oral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A partir del glossari, fer exposicions on comenten i critiquen mapes lingüístics amb errades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El 50% del valor de l'examen el fan amb apunts i per parelles, on han de discutir l'objecte de la pregunta, elaborar una definició i proposar un exemple. L'altre 50% és individual i sense apunts.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Hem passat proves de glossari i comprensió lectora a través de l'ordinador.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Elaborar definicions de paraules que desconeixen per grups i haver d'endevinar quina és la del diccionari barrejant-la amb les que han fet 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0"/>
            <a:ext cx="9143999" cy="76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ALTRES ACTIVITATS REALITZADES AMB BONS RESULTATS 2/3</a:t>
            </a:r>
            <a: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529605"/>
            <a:ext cx="896448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ACTIVITATS I EXÀMENS PRÀCTICS AMB APUNTS </a:t>
            </a:r>
            <a:r>
              <a:rPr lang="ca-ES" sz="1600" b="1" i="1" dirty="0" smtClean="0">
                <a:latin typeface="Arial" pitchFamily="34" charset="0"/>
                <a:cs typeface="Arial" pitchFamily="34" charset="0"/>
              </a:rPr>
              <a:t>(i a vegades també amb Internet)</a:t>
            </a:r>
            <a:endParaRPr lang="ca-ES" b="1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4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Exposicions orals de treballs individuals i en grup amb el suport de presentacions multimèdia. </a:t>
            </a:r>
          </a:p>
          <a:p>
            <a:pPr>
              <a:spcAft>
                <a:spcPts val="4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Proves orals de comentari de text sobre una lectura programada. L'alumne rebia el fragment 1/2 hora abans, per preparar la prova: podia consultar apunts, Internet i consultar companys. </a:t>
            </a:r>
          </a:p>
          <a:p>
            <a:pPr>
              <a:spcAft>
                <a:spcPts val="4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Exàmens pràctics externs: resoldre problemes i/o situacions que requereixen moure's pel municipi i consultar dades i informació. Durada fins al lliurament: entre 3 i 5 dies. </a:t>
            </a:r>
          </a:p>
          <a:p>
            <a:pPr>
              <a:spcAft>
                <a:spcPts val="4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Experiments, pràctiques al laboratori , projectes amb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Scratch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, RA  y codis QR...</a:t>
            </a:r>
          </a:p>
          <a:p>
            <a:pPr>
              <a:spcAft>
                <a:spcPts val="4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Monogràfic sobre l'obesitat: els alumnes analitzen la malaltia, factors de risc, conseqüències, solucions i prevenció a partir de vídeos. Amb això van fer una campanya preventiva.</a:t>
            </a:r>
          </a:p>
          <a:p>
            <a:pPr>
              <a:spcAft>
                <a:spcPts val="4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Congrés sobre l'evolució: cada grup s'encarrega d’un principi de l'evolució utilitzant els recursos del Museu Blau. Després presenten les ponències al Museu davant de pares, companys... </a:t>
            </a:r>
          </a:p>
          <a:p>
            <a:pPr>
              <a:spcAft>
                <a:spcPts val="4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Itinerari de la vegetació mediterrània per als Jardins de l'Escola. Els alumnes de 1r ESO han elaborat uns codis QR amb la informació referent a les principals espècies</a:t>
            </a:r>
          </a:p>
          <a:p>
            <a:pPr>
              <a:spcAft>
                <a:spcPts val="4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 Amb la plataforma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Matheutikos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, es creen itineraris dels exercicis bàsics que han de dominar. </a:t>
            </a:r>
          </a:p>
          <a:p>
            <a:pPr>
              <a:spcAft>
                <a:spcPts val="4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Fer una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wiki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entre tots i cada grup amb una tasca diferent, sobre un llibre de lectura on han necessitat consultar diferents fonts i inclús el mateix llibre.</a:t>
            </a:r>
          </a:p>
          <a:p>
            <a:pPr>
              <a:spcAft>
                <a:spcPts val="4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Diversos alumnes exposen el seu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esquema-mapa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conceptual sobre un tema, i es comparen. </a:t>
            </a:r>
          </a:p>
          <a:p>
            <a:pPr>
              <a:spcAft>
                <a:spcPts val="4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Fer debats: l'illa deserta, l'astronauta, el govern, elaborar un programa un partit polític i fer una jornada de debats electorals. </a:t>
            </a:r>
          </a:p>
          <a:p>
            <a:pPr>
              <a:spcAft>
                <a:spcPts val="4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Escriure redaccions en anglès, elaborar un conte...</a:t>
            </a:r>
          </a:p>
          <a:p>
            <a:pPr>
              <a:spcAft>
                <a:spcPts val="4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Olimpíades de Geografia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0"/>
            <a:ext cx="9143999" cy="76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ALTRES ACTIVITATS REALITZADES AMB BONS RESULTATS 3/3</a:t>
            </a:r>
            <a: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616620"/>
            <a:ext cx="896448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ACTIVITATS RELACIONADES AMB L’ELABORACIÓ DELS  APUNTS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Elaboració de "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chuletas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" d'ortografia, d'ús obligatori per a tot tipus de tasques escrites.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A partir de fitxes individuals, els alumnes van construint el seu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dossier-apunts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que hauran de consultar a l'examen. El professor els ajudarà amb aclariments, esquemes...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Hem passat vídeos dels quals hem tret informació per elaborar els nostres apunts.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Utilització d'eines 2.0 per tal d'estudiar / preparar els continguts a saber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- Cal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pautar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per part del mestre contínuament l'elaboració dels apunts, no tant dels glossaris.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Els alumnes elaboren el seu EPA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ALTRES ACTIVITATS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Escenificacions,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playing</a:t>
            </a:r>
            <a:endParaRPr lang="ca-E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Aplicar els conceptes teòrics a la pràctica esportiva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Tècniques d'estudi: mapa de conceptes, tècnica de subratllat...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Lectura compartida.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Aprenentatge cooperatiu. Comprendre, aprendre, treballar, contrastar i avaluar en grup. S’avalua amb la mateixa nota a tot els membres del grup. Tots els membres intenten intercanviar al màxim a fi d'obtenir la nota més alta.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Fer (i presentar) petites recerques sobre temes per a afegir valor a la nota que ja té l'alumne.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Activitats d'autoavaluació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ca-E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0"/>
            <a:ext cx="914399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ACCIÓ TUTORIAL</a:t>
            </a:r>
            <a: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9512" y="828400"/>
          <a:ext cx="8784976" cy="5379470"/>
        </p:xfrm>
        <a:graphic>
          <a:graphicData uri="http://schemas.openxmlformats.org/drawingml/2006/table">
            <a:tbl>
              <a:tblPr/>
              <a:tblGrid>
                <a:gridCol w="7800244"/>
                <a:gridCol w="984732"/>
              </a:tblGrid>
              <a:tr h="274642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Orientació al llarg dels seus estudis: tractament de la diversitat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Detecció precoç de dificultats d'aprenentatge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Motivar els alumnes per a l'estudi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Ajudar els estudiants a desenvolupar les seves "</a:t>
                      </a:r>
                      <a:r>
                        <a:rPr lang="ca-ES" sz="2000" b="1" i="0" u="none" strike="noStrike" noProof="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intel.ligències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múltiples”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Ajudar els estudiants a descobrir els seus talents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98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Orientar el desenvolupament de la seva autoestima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1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Orientar la construcció de la seva autoconfiança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Competència emocional,  i canalitzar la seva emotivitat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Conrear bones actituds: força de voluntat, optimisme, </a:t>
                      </a:r>
                      <a:r>
                        <a:rPr lang="ca-ES" sz="2000" b="1" i="0" u="none" strike="noStrike" noProof="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asertivitat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...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Fomentar la reflexió crítica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22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Fomentar l'activitat creativa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043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Promoure el diàleg sobre l'Ètica i els valors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Considerar la normativa de centre </a:t>
                      </a:r>
                      <a:r>
                        <a:rPr lang="ca-ES" sz="20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(puntualitat, respecte...)</a:t>
                      </a:r>
                      <a:endParaRPr lang="ca-ES" sz="2000" b="0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Sociabilitat i solidaritat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Orientació acadèmica i professional </a:t>
                      </a:r>
                      <a:r>
                        <a:rPr lang="ca-ES" sz="20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(en els canvis de nivell educatiu)</a:t>
                      </a:r>
                      <a:endParaRPr lang="ca-ES" sz="2000" b="0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Contacte amb les famílies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0"/>
            <a:ext cx="914399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ALTRES ASPECTES CONSIDERATS A L’ACCIÓ TUTORIAL</a:t>
            </a: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404664"/>
            <a:ext cx="89644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Tutoria compartida.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Parlem amb les famílies un cop al trimestre i amb les alumnes un mínim d' un cop al mes. Això ens permet fer un seguiment acurat de totes les facetes del desenvolupament dels alumnes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Accions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d'acollida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Ajuda individual, fora d'horari de classe, pels alumnes amb dificultats en els temes tractats.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Adaptacions metodològiques per adaptar-nos a les necessitats de cadascú. Presentació d'un mateix continguts des de diferents vessants per facilitar l'accés a tothom </a:t>
            </a:r>
            <a:r>
              <a:rPr lang="ca-ES" sz="1600" i="1" dirty="0" smtClean="0">
                <a:latin typeface="Arial" pitchFamily="34" charset="0"/>
                <a:cs typeface="Arial" pitchFamily="34" charset="0"/>
              </a:rPr>
              <a:t>(tots no aprenen igual).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Matèria optativa d'acompanyament a l'estudi a 1er cicle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d'ESO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Tallers de diversificació curricular a 2on cicle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d'ESO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com a eina d'orientació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Foment de l'autonomia de l'alumne.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Ajudar a valorar l'esforç i la constància en el treball.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Ajudar als alumnes a identificar els seus errors i donar-los les eines per què amb una actitud d'esforç puguin superar-los.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Ajudar-los a trobar estratègies d’actuació davant d'adversitats que els hi puguin sorgir.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Fomentar el diàleg i el respecte per sobre de tot a través de diferents dinàmiques.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Empatia, i entendre, acceptar i respectar la diversitat, i veure-la enriquidora.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Resolució pacífica de conflictes; buscar consens i acords a les assemblees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Contacte diari amb tots els alumnes fora de l'hora de tutoria per resoldre petits conflictes sorgits a través del diàleg i l'escolta.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Coeducació: educació en igualtat de gènere.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Activitats  creatives i que impliquin les famílies.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-26223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VALORACIÓ DELS AVANTATGES AL APLICAR EL CB</a:t>
            </a:r>
            <a:endParaRPr lang="ca-E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7504" y="836712"/>
          <a:ext cx="8576171" cy="5980064"/>
        </p:xfrm>
        <a:graphic>
          <a:graphicData uri="http://schemas.openxmlformats.org/drawingml/2006/table">
            <a:tbl>
              <a:tblPr/>
              <a:tblGrid>
                <a:gridCol w="7712075"/>
                <a:gridCol w="864096"/>
              </a:tblGrid>
              <a:tr h="170804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saben el vocabulari a aprendre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L'elaboració del seu glossari els ajuda a aprendre 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L'ús dels apunts ajuda als alumnes a realitzar bé les activitats pràctiques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Augmenta la motivació i participació 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Treballen més: realitzen més activitats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8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S'intensifica l'aprenentatge autònom dels alumnes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1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Als alumnes els agrada corregir i (si saben) </a:t>
                      </a:r>
                      <a:r>
                        <a:rPr lang="ca-ES" sz="2000" b="1" i="0" u="none" strike="noStrike" noProof="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tutoritzar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els companys.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milloren el comportament a </a:t>
                      </a:r>
                      <a:r>
                        <a:rPr lang="ca-ES" sz="20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classe </a:t>
                      </a:r>
                      <a:r>
                        <a:rPr lang="ca-ES" sz="16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(o mantenen el seu bon comportament)</a:t>
                      </a:r>
                      <a:endParaRPr lang="ca-ES" sz="2000" b="0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Als alumnes els hi agraden les activitats del currículum bimodal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1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 alumnes consideren que l’acció tutorial els  ha estat útil </a:t>
                      </a:r>
                      <a:endParaRPr lang="ca-ES" sz="2000" b="1" i="0" u="none" strike="noStrike" noProof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Es</a:t>
                      </a:r>
                      <a:r>
                        <a:rPr lang="ca-ES" sz="2000" b="1" i="0" u="none" strike="noStrike" baseline="0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f</a:t>
                      </a:r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acilita l'ensenyament, l'aprenentatge i l'assoliment dels objectius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043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El proper curs tornaràs a aplicar el CB?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S’ha pogut pujar el nivell de l'assignatura </a:t>
                      </a:r>
                      <a:endParaRPr lang="ca-ES" sz="2000" b="1" i="0" u="none" strike="noStrike" noProof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S'aprofita més el temps a classe</a:t>
                      </a:r>
                      <a:endParaRPr lang="ca-ES" sz="2000" b="1" i="0" u="none" strike="noStrike" noProof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Facilita el tractament de la diversitat</a:t>
                      </a:r>
                      <a:endParaRPr lang="ca-ES" sz="2000" b="1" i="0" u="none" strike="noStrike" noProof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Facilita el desenvolupament d’activitats </a:t>
                      </a:r>
                      <a:r>
                        <a:rPr lang="ca-ES" sz="2000" b="1" i="0" u="none" strike="noStrike" noProof="0" dirty="0" err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col.laboratives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Facilita aplicar metodologies didàctiques més centrades en l’activitat de l’alumne</a:t>
                      </a:r>
                      <a:endParaRPr lang="ca-ES" sz="19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Augmenta la satisfacció, motivació i autoestima docent</a:t>
                      </a:r>
                      <a:endParaRPr lang="ca-ES" sz="2000" b="1" i="0" u="none" strike="noStrike" noProof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102404"/>
            <a:ext cx="914399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ALTRES AVANTATGES QUE S’HAN CONSTATAT </a:t>
            </a: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799539"/>
            <a:ext cx="8964488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Es treballen molt, des d'un principi, els conceptes que realment són importants. 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La diversitat es pot tractar millor i les alumnes adquireixen més seguretat perquè saben millor el que han d'estudiar com a mínim.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Fan més relacions dels nous conceptes amb altres assignatures.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Al principi costa, però un cop acostumats a fer glossaris van millorant-los i són més pràctics.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Quan alumne comença a veure els beneficis, reclama que el sistema funcioni a totes les assignatures.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Atenció i actitud més activa a l'aula.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El treball cooperatiu com a construcció de coneixement.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Fa "pensar" a l'alumnat, entendre el que estan treballant, elaborar i construir el seu propi aprenentatge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 Afavoreix un aprenentatge comprensiu. Els alumnes veuen que no és suficient amb tenir uns bons apunts, si no que és essencial entendre'ls bé.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Els ajuda a saber definir bé i a saber sintetitzar.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Les alumnes amb més empenta també arriben més lluny ja que tenen un nou atractiu i els hi agrada poder compartir-ho. 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l'inici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de 3r va costar establir les bases del mètode. Ara són autònoms i poden realitzar apunts de diferent tipologia. El glossari és una eina d'ús quotidià i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interioritzada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en el ritme de l'aula i les activitats.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226675"/>
            <a:ext cx="914399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VALORACIÓ DELS INCONVENIENTS</a:t>
            </a:r>
            <a: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9512" y="1412776"/>
          <a:ext cx="8784976" cy="2372864"/>
        </p:xfrm>
        <a:graphic>
          <a:graphicData uri="http://schemas.openxmlformats.org/drawingml/2006/table">
            <a:tbl>
              <a:tblPr/>
              <a:tblGrid>
                <a:gridCol w="7800244"/>
                <a:gridCol w="98473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Ha suposat un augment significatiu de treball al professor</a:t>
                      </a:r>
                      <a:endParaRPr lang="ca-ES" sz="2000" b="1" i="0" u="none" strike="noStrike" noProof="0" dirty="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99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0" i="1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En cas afirmatiu… ¿val la pena pels avantatges que proporciona?</a:t>
                      </a:r>
                      <a:endParaRPr lang="ca-ES" sz="2000" b="0" i="1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Resulta difícil concretar el glossari bàsic de l'assignatura]</a:t>
                      </a:r>
                      <a:endParaRPr lang="ca-ES" sz="2000" b="1" i="0" u="none" strike="noStrike" noProof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Resulta complicat realitzar una bona acció </a:t>
                      </a:r>
                      <a:r>
                        <a:rPr lang="ca-ES" sz="2000" b="1" i="0" u="none" strike="noStrike" noProof="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tutorial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, hi ha poc temps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S'inverteix molt temps de classe fent exercicis sobre el glossari </a:t>
                      </a:r>
                      <a:endParaRPr lang="ca-ES" sz="2000" b="1" i="0" u="none" strike="noStrike" noProof="0" dirty="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99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98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A l'alumnat li costa adaptar-se: no saben crear apunts, ni buscar informació</a:t>
                      </a:r>
                      <a:endParaRPr lang="ca-ES" sz="2000" b="1" i="0" u="none" strike="noStrike" noProof="0" dirty="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99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1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0" i="1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En cas afirmatiu, ¿creus que aquest esforç val la pena per aprendre a fer apunts?</a:t>
                      </a:r>
                      <a:endParaRPr lang="ca-ES" sz="2000" b="0" i="1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0"/>
            <a:ext cx="914399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ALTRES INCONVENIENTS CONSTATATS </a:t>
            </a: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404664"/>
            <a:ext cx="8964488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Els alumnes arriben "programats" per rebre apunts i ensinistrats per fer exàmens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memorístics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:  els costa acceptar que han d'agafar el timó i crear els seus  materials d'estudi.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Molts alumnes estant mancats d'habilitats i estratègies que els hi permetin accedir a la informació i transformar-la en coneixement.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Els hi costa construir les seves pròpies definicions del glossari.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No saben fer apunts i tenen inseguretat del que han de fer. Costa aprendre a fer apunts. Costa discriminar la informació rellevant, has de donar pistes, al principi són poc autònoms.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S'ha d'invertir molt de temps en prendre apunts i en l’organització d'autoavaluació i del glossari.  Es fa pesat per a l'alumnat dedicar molt temps a elaborar definicions i apunts.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Només uns pocs alumnes han descobert la importància de tenir uns bons apunts, ben elaborats i organitzats, de manera que els resultin funcionals.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No es resolen les poques ganes d'esforçar-se, d'una bona part de l'alumnat. Ho volen tot mastegat, tenen pocs hàbits de pensar i crear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Els alumnes disruptius impedeixen fer bona feina. Ells es neguen a millorar i busquen com fer perdre el temps fent de líders negatius.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L'alumnat amb més dificultats es despenja, ja que el temps que dediques a consensuar definicions amb el </a:t>
            </a:r>
            <a:r>
              <a:rPr lang="ca-ES" sz="1600" dirty="0" err="1" smtClean="0">
                <a:latin typeface="Arial" pitchFamily="34" charset="0"/>
                <a:cs typeface="Arial" pitchFamily="34" charset="0"/>
              </a:rPr>
              <a:t>grup-classe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 o a ajudar a l'alumnat a construir apunts, aquests alumnes es queden al marge perquè no estan preparats per a fer-ho.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En una optativa que barreja 4 grups costa el treball en equip i l'aprofitament del temps de tots.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Molts alumnes per aula, resulta difícil poder individualitzar el seguiment. </a:t>
            </a: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Com el material en aquest darrer trimestre és digital, alguns grups copien als altres.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L'ús d'Internet és, en arribar a ESO, molt pobre, amb moltes mancances d'usuari bàsic.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5 CuadroTexto"/>
          <p:cNvSpPr txBox="1">
            <a:spLocks noChangeArrowheads="1"/>
          </p:cNvSpPr>
          <p:nvPr/>
        </p:nvSpPr>
        <p:spPr bwMode="auto">
          <a:xfrm rot="21146970">
            <a:off x="373868" y="929365"/>
            <a:ext cx="8289925" cy="460126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indent="-358775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ca-ES" sz="2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1.- NOTABLES MILLORES EN ELS APRENENTATGES </a:t>
            </a:r>
            <a:r>
              <a:rPr lang="ca-ES" sz="2000" dirty="0" smtClean="0">
                <a:solidFill>
                  <a:srgbClr val="C00000"/>
                </a:solidFill>
                <a:latin typeface="+mn-lt"/>
                <a:cs typeface="Arial" charset="0"/>
              </a:rPr>
              <a:t>(en el 80% del casos) </a:t>
            </a:r>
            <a:r>
              <a:rPr lang="ca-ES" sz="2000" b="1" dirty="0" smtClean="0">
                <a:solidFill>
                  <a:srgbClr val="C00000"/>
                </a:solidFill>
                <a:latin typeface="+mn-lt"/>
                <a:cs typeface="Arial" charset="0"/>
              </a:rPr>
              <a:t>i un augment significatiu en les seves notes.</a:t>
            </a:r>
            <a:endParaRPr lang="ca-ES" dirty="0" smtClean="0">
              <a:solidFill>
                <a:srgbClr val="C00000"/>
              </a:solidFill>
              <a:cs typeface="Arial" charset="0"/>
            </a:endParaRPr>
          </a:p>
          <a:p>
            <a:pPr marL="0" lvl="2" indent="-358775"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ca-ES" dirty="0" smtClean="0">
                <a:cs typeface="Arial" charset="0"/>
              </a:rPr>
              <a:t>La millora és major en els alumnes que ja anaven bé o molt bé, però fins i tot en el 59% dels estudiants que solia suspendre amb notes entre 4 i 5 </a:t>
            </a:r>
            <a:r>
              <a:rPr lang="ca-ES" i="1" dirty="0" smtClean="0">
                <a:cs typeface="Arial" charset="0"/>
              </a:rPr>
              <a:t>(i en el 34% dels suspesos amb notes entre 3 i 4)</a:t>
            </a:r>
            <a:r>
              <a:rPr lang="ca-ES" dirty="0" smtClean="0">
                <a:cs typeface="Arial" charset="0"/>
              </a:rPr>
              <a:t> s'estimen increments del 20% en les qualificacions. Per tant </a:t>
            </a:r>
            <a:r>
              <a:rPr lang="ca-ES" b="1" i="1" dirty="0" smtClean="0">
                <a:solidFill>
                  <a:srgbClr val="C00000"/>
                </a:solidFill>
                <a:cs typeface="Arial" charset="0"/>
              </a:rPr>
              <a:t>hi ha una reducció apreciable del fracàs escolar. </a:t>
            </a:r>
          </a:p>
          <a:p>
            <a:pPr marL="0" lvl="2" indent="-358775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ca-ES" b="1" dirty="0" smtClean="0">
                <a:solidFill>
                  <a:srgbClr val="C00000"/>
                </a:solidFill>
                <a:cs typeface="Arial" charset="0"/>
              </a:rPr>
              <a:t>2.- Múltiples avantatges: </a:t>
            </a:r>
            <a:r>
              <a:rPr lang="ca-ES" dirty="0" smtClean="0">
                <a:solidFill>
                  <a:srgbClr val="000099"/>
                </a:solidFill>
                <a:cs typeface="Arial" charset="0"/>
              </a:rPr>
              <a:t>més del 80% del professorat </a:t>
            </a:r>
            <a:r>
              <a:rPr lang="ca-ES" dirty="0" smtClean="0">
                <a:cs typeface="Arial" charset="0"/>
              </a:rPr>
              <a:t>considera que els alumnes treballen més i de forma més autònoma, augmenta la seva motivació i participació, es facilita el treball </a:t>
            </a:r>
            <a:r>
              <a:rPr lang="ca-ES" dirty="0" err="1" smtClean="0">
                <a:cs typeface="Arial" charset="0"/>
              </a:rPr>
              <a:t>col.laboratiu</a:t>
            </a:r>
            <a:r>
              <a:rPr lang="ca-ES" dirty="0" smtClean="0">
                <a:cs typeface="Arial" charset="0"/>
              </a:rPr>
              <a:t> i el tractament de la diversitat ...</a:t>
            </a:r>
            <a:br>
              <a:rPr lang="ca-ES" dirty="0" smtClean="0">
                <a:cs typeface="Arial" charset="0"/>
              </a:rPr>
            </a:br>
            <a:r>
              <a:rPr lang="ca-ES" dirty="0" smtClean="0">
                <a:cs typeface="Arial" charset="0"/>
              </a:rPr>
              <a:t> i als alumnes els agrada. </a:t>
            </a:r>
            <a:endParaRPr lang="ca-ES" i="1" dirty="0" smtClean="0">
              <a:cs typeface="Arial" charset="0"/>
            </a:endParaRPr>
          </a:p>
          <a:p>
            <a:pPr marL="0" lvl="2" indent="-358775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ca-ES" b="1" dirty="0" smtClean="0">
                <a:solidFill>
                  <a:srgbClr val="C00000"/>
                </a:solidFill>
                <a:cs typeface="Arial" charset="0"/>
              </a:rPr>
              <a:t>3.- Inconvenients</a:t>
            </a:r>
            <a:r>
              <a:rPr lang="ca-ES" b="1" dirty="0" smtClean="0">
                <a:cs typeface="Arial" charset="0"/>
              </a:rPr>
              <a:t>: </a:t>
            </a:r>
            <a:r>
              <a:rPr lang="ca-ES" dirty="0" smtClean="0">
                <a:solidFill>
                  <a:srgbClr val="000099"/>
                </a:solidFill>
                <a:cs typeface="Arial" charset="0"/>
              </a:rPr>
              <a:t>segons un 78% dels professors, </a:t>
            </a:r>
            <a:r>
              <a:rPr lang="ca-ES" dirty="0" smtClean="0">
                <a:cs typeface="Arial" charset="0"/>
              </a:rPr>
              <a:t>als alumnes els costa adaptar-se al nou sistema, i un 64% diu que exigeix més feina al professor ... però consideren que </a:t>
            </a:r>
            <a:r>
              <a:rPr lang="ca-ES" b="1" dirty="0" smtClean="0">
                <a:cs typeface="Arial" charset="0"/>
              </a:rPr>
              <a:t>val la pena l'esforç pels resultats que s'obtenen. </a:t>
            </a:r>
            <a:endParaRPr lang="ca-ES" b="1" dirty="0">
              <a:cs typeface="Arial" charset="0"/>
            </a:endParaRPr>
          </a:p>
        </p:txBody>
      </p:sp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71438" y="5890046"/>
            <a:ext cx="8964612" cy="92333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 dirty="0" smtClean="0">
                <a:solidFill>
                  <a:srgbClr val="FFFF99"/>
                </a:solidFill>
              </a:rPr>
              <a:t>Per tot això, més del 90% dels professors considera que facilita l'ensenyament, l'aprenentatge i l'assoliment dels objectius educatius.</a:t>
            </a:r>
            <a:br>
              <a:rPr lang="ca-ES" b="1" dirty="0" smtClean="0">
                <a:solidFill>
                  <a:srgbClr val="FFFF99"/>
                </a:solidFill>
              </a:rPr>
            </a:br>
            <a:r>
              <a:rPr lang="ca-ES" b="1" dirty="0" smtClean="0">
                <a:solidFill>
                  <a:srgbClr val="FFFF99"/>
                </a:solidFill>
              </a:rPr>
              <a:t>I ho pensa seguir aplicant el proper curs. </a:t>
            </a:r>
            <a:endParaRPr lang="ca-ES" b="1" i="1" dirty="0">
              <a:solidFill>
                <a:srgbClr val="FFFF99"/>
              </a:solidFill>
            </a:endParaRPr>
          </a:p>
        </p:txBody>
      </p:sp>
      <p:sp>
        <p:nvSpPr>
          <p:cNvPr id="3076" name="4 CuadroTexto"/>
          <p:cNvSpPr txBox="1">
            <a:spLocks noChangeArrowheads="1"/>
          </p:cNvSpPr>
          <p:nvPr/>
        </p:nvSpPr>
        <p:spPr bwMode="auto">
          <a:xfrm rot="-210027">
            <a:off x="1614488" y="228600"/>
            <a:ext cx="526891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358775" algn="ctr"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cs typeface="Arial" charset="0"/>
              </a:rPr>
              <a:t>3 </a:t>
            </a:r>
            <a:r>
              <a:rPr lang="es-ES" sz="2400" b="1" dirty="0" smtClean="0">
                <a:cs typeface="Arial" charset="0"/>
              </a:rPr>
              <a:t>PRINCIPALS CONCLUSIONS</a:t>
            </a:r>
            <a:endParaRPr lang="es-ES" sz="1000" b="1" dirty="0"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6200000">
            <a:off x="8140700" y="2211859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540000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(2014)</a:t>
            </a:r>
          </a:p>
        </p:txBody>
      </p:sp>
      <p:sp>
        <p:nvSpPr>
          <p:cNvPr id="7" name="6 Estrella de 5 puntas"/>
          <p:cNvSpPr/>
          <p:nvPr/>
        </p:nvSpPr>
        <p:spPr>
          <a:xfrm>
            <a:off x="-36513" y="-26988"/>
            <a:ext cx="2016126" cy="1943101"/>
          </a:xfrm>
          <a:prstGeom prst="star5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" y="0"/>
            <a:ext cx="914399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VALORACIÓ DELS APRENENTATGES DELS ALUMNES</a:t>
            </a:r>
            <a: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9512" y="580802"/>
          <a:ext cx="8784976" cy="4216350"/>
        </p:xfrm>
        <a:graphic>
          <a:graphicData uri="http://schemas.openxmlformats.org/drawingml/2006/table">
            <a:tbl>
              <a:tblPr/>
              <a:tblGrid>
                <a:gridCol w="7800244"/>
                <a:gridCol w="984732"/>
              </a:tblGrid>
              <a:tr h="463622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Milloren la comprensió del glossari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Utilitzen més el glossari de l'assignatura </a:t>
                      </a:r>
                      <a:r>
                        <a:rPr lang="ca-ES" sz="2000" b="0" i="0" u="none" strike="noStrike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(parlar, escriure…)</a:t>
                      </a:r>
                      <a:endParaRPr lang="ca-ES" sz="2000" b="0" i="0" u="none" strike="noStrike" noProof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Milloren la memorització del glossari de l'assignatura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Aprenen a "construir definicions" dels conceptes que coneixen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Milloren en la realització de les activitats pràctiques 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398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Aprenen a construir apunts funcionals </a:t>
                      </a:r>
                      <a:r>
                        <a:rPr lang="ca-ES" sz="2000" b="0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(que els siguin útils) </a:t>
                      </a:r>
                      <a:endParaRPr lang="ca-ES" sz="2000" b="0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1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Desenvolupen més la seva habilitat de recerca d'informació 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Desenvolupen més les seves competències digitals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Desenvolupen més les seves capacitats de reflexió i el raonament crític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Desenvolupen més la seva imaginació i la creativitat.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22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S’han produït millores en les qualificacions acadèmiques 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043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Els</a:t>
                      </a:r>
                      <a:r>
                        <a:rPr lang="ca-ES" sz="2000" b="1" i="0" u="none" strike="noStrike" baseline="0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alumnes c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onsideren que aprenen més amb el </a:t>
                      </a:r>
                      <a:r>
                        <a:rPr lang="ca-ES" sz="2000" b="1" i="0" u="none" strike="noStrike" noProof="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curriculum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bimodal</a:t>
                      </a:r>
                      <a:endParaRPr lang="ca-ES" sz="2000" b="1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79512" y="5661248"/>
            <a:ext cx="87851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400" i="1" dirty="0" smtClean="0">
                <a:latin typeface="Arial Narrow" pitchFamily="34" charset="0"/>
              </a:rPr>
              <a:t>OBSERVACIONS A LES TAULES D’AQUEST DOCUMENT.</a:t>
            </a:r>
          </a:p>
          <a:p>
            <a:r>
              <a:rPr lang="ca-ES" sz="1400" i="1" dirty="0" smtClean="0">
                <a:latin typeface="Arial Narrow" pitchFamily="34" charset="0"/>
              </a:rPr>
              <a:t>- Els % de cada ítem refereixen a professors que el valoren favorablement.</a:t>
            </a:r>
          </a:p>
          <a:p>
            <a:r>
              <a:rPr lang="ca-ES" sz="1400" i="1" dirty="0" smtClean="0">
                <a:latin typeface="Arial Narrow" pitchFamily="34" charset="0"/>
              </a:rPr>
              <a:t>- A les “taules d’activitats” el  valor sempre representa el % de professors que han aplicat la activitat amb els seus alumnes amb èxit; en els ítems amb un segon valor, aquest representa el % de professors que ho ha aplicat  (hagi anat la activitat bé o malament)</a:t>
            </a:r>
            <a:endParaRPr lang="ca-ES" sz="14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323528" y="260648"/>
          <a:ext cx="871296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-27384"/>
            <a:ext cx="15476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Recerca SCP</a:t>
            </a:r>
          </a:p>
          <a:p>
            <a:pPr algn="ctr"/>
            <a:r>
              <a:rPr lang="es-ES" sz="1600" b="1" dirty="0" smtClean="0"/>
              <a:t>2013-14</a:t>
            </a:r>
            <a:endParaRPr lang="es-ES" sz="1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dosriusmates1e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896544" cy="3672408"/>
          </a:xfrm>
          <a:prstGeom prst="rect">
            <a:avLst/>
          </a:prstGeom>
        </p:spPr>
      </p:pic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496" y="174412"/>
            <a:ext cx="914399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MÉS VALORACIONS SOBRE ELS APRENENTATGES</a:t>
            </a: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820450"/>
            <a:ext cx="89644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- He vist una millora en l'autonomia de l'alumnat més que en resultats. 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Hem comprovat que baixen els insuficients i augmenta el suficient el bé. El notable i l'excel·lent queda igual.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- En el meu cas cal dir que al portar un grup de dificultats (naturals 6è) he notat una gran millora en el seu rendiment. Tot i que ha estat molt guiada la construcció de la llibreta d'apunts...he notat que han après molt.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" y="2550676"/>
            <a:ext cx="914399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RESULTATS </a:t>
            </a:r>
            <a:r>
              <a:rPr lang="ca-ES" sz="23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 “SES DOSRIUS”</a:t>
            </a:r>
            <a:endParaRPr lang="ca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dosriuspromocionscatal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96952"/>
            <a:ext cx="4320480" cy="324036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15616" y="580526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 blau els cursos amb bimodal</a:t>
            </a:r>
            <a:endParaRPr lang="ca-E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08104" y="594928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vermell la promoció bimodal</a:t>
            </a:r>
            <a:endParaRPr lang="ca-E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496" y="63000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pitchFamily="34" charset="0"/>
                <a:cs typeface="Arial" pitchFamily="34" charset="0"/>
              </a:rPr>
              <a:t>Veure  documents complets: </a:t>
            </a:r>
            <a:r>
              <a:rPr lang="ca-ES" dirty="0" smtClean="0">
                <a:latin typeface="Arial" pitchFamily="34" charset="0"/>
                <a:cs typeface="Arial" pitchFamily="34" charset="0"/>
                <a:hlinkClick r:id="rId5"/>
              </a:rPr>
              <a:t>comparació entre cursos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ca-ES" dirty="0" smtClean="0">
                <a:latin typeface="Arial" pitchFamily="34" charset="0"/>
                <a:cs typeface="Arial" pitchFamily="34" charset="0"/>
                <a:hlinkClick r:id="rId6"/>
              </a:rPr>
              <a:t>entre promocions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 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-26223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COMPARACIÓ: PRIMÀRIA </a:t>
            </a:r>
            <a:r>
              <a:rPr lang="ca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(24 professors)</a:t>
            </a:r>
            <a:r>
              <a:rPr lang="ca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,ESO</a:t>
            </a:r>
            <a:r>
              <a:rPr lang="ca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(50), </a:t>
            </a:r>
            <a:r>
              <a:rPr lang="ca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BATXILLERAT/FP</a:t>
            </a:r>
            <a:r>
              <a:rPr lang="ca-E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(6)</a:t>
            </a:r>
            <a:endParaRPr lang="ca-E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7504" y="404664"/>
          <a:ext cx="9036496" cy="6377092"/>
        </p:xfrm>
        <a:graphic>
          <a:graphicData uri="http://schemas.openxmlformats.org/drawingml/2006/table">
            <a:tbl>
              <a:tblPr/>
              <a:tblGrid>
                <a:gridCol w="6912768"/>
                <a:gridCol w="792088"/>
                <a:gridCol w="710813"/>
                <a:gridCol w="620827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Cada alumne elabora el seu </a:t>
                      </a:r>
                      <a:r>
                        <a:rPr lang="ca-ES" sz="2000" b="1" dirty="0" err="1" smtClean="0">
                          <a:latin typeface="Arial Narrow"/>
                          <a:ea typeface="Times New Roman"/>
                          <a:cs typeface="Times New Roman"/>
                        </a:rPr>
                        <a:t>glossari-personal</a:t>
                      </a:r>
                      <a:endParaRPr lang="es-E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71/79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80/90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50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i="1" dirty="0" smtClean="0">
                          <a:latin typeface="Arial Narrow"/>
                          <a:ea typeface="Times New Roman"/>
                          <a:cs typeface="Arial Narrow"/>
                        </a:rPr>
                        <a:t>70% de les preguntes dels EXÀMENS són sobre el glossari</a:t>
                      </a:r>
                      <a:endParaRPr lang="es-E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75/83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72/76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67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Cada alumne va elaborant els seus apunts personals</a:t>
                      </a: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71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82/98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Es fan exercicis pràctics, consultant els apunts</a:t>
                      </a: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92/96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86/90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33/50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EXÀMENS pràctic: es fan amb els seus apunts</a:t>
                      </a: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78/88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4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 es fan EXÀMENS pràctics, es</a:t>
                      </a:r>
                      <a:r>
                        <a:rPr lang="ca-ES" sz="2000" b="1" i="0" u="none" strike="noStrike" baseline="0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considera l’</a:t>
                      </a:r>
                      <a:r>
                        <a:rPr lang="ca-ES" sz="2000" b="1" i="0" u="none" strike="noStrike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avaluació continuada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42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L'elaboració del seu glossari els ajuda a aprendre 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1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L'ús dels apunts ajuda als alumnes a fer bé les activitats pràctiques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7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Es</a:t>
                      </a:r>
                      <a:r>
                        <a:rPr lang="ca-ES" sz="2000" b="1" i="0" u="none" strike="noStrike" baseline="0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f</a:t>
                      </a:r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acilita l'ensenyament, l'aprenentatge i l'assoliment dels objectius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El proper curs tornaràs a aplicar el CB?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6922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Facilita el desenvolupament d’activitats </a:t>
                      </a:r>
                      <a:r>
                        <a:rPr lang="ca-ES" sz="2000" b="1" i="0" u="none" strike="noStrike" noProof="0" dirty="0" err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col.laboratives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Facilita aplicar metodologies més centrades en l’activitat de l’alumne</a:t>
                      </a:r>
                      <a:endParaRPr lang="ca-ES" sz="19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i="0" u="none" strike="noStrike" noProof="0" dirty="0" smtClean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Ha suposat un augment significatiu de treball al professor</a:t>
                      </a: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s-ES" sz="20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S'inverteix molt temps de classe fent exercicis sobre el glossari </a:t>
                      </a:r>
                      <a:endParaRPr lang="ca-ES" sz="2000" b="1" i="0" u="none" strike="noStrike" noProof="0" dirty="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s-ES" sz="20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90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A l'alumnat li costa adaptar-se: no saben crear apunts...</a:t>
                      </a:r>
                      <a:endParaRPr lang="ca-ES" sz="2000" b="1" i="0" u="none" strike="noStrike" noProof="0" dirty="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s-ES" sz="20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s-ES" sz="20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902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Milloren la comprensió del glossari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Utilitzen més el glossari de l'assignatura </a:t>
                      </a:r>
                      <a:r>
                        <a:rPr lang="ca-ES" sz="2000" b="0" i="0" u="none" strike="noStrike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(parlar, escriure…)</a:t>
                      </a:r>
                      <a:endParaRPr lang="ca-ES" sz="2000" b="0" i="0" u="none" strike="noStrike" noProof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algn="l" fontAlgn="b"/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Milloren la memorització del glossari de l'assignatura</a:t>
                      </a:r>
                      <a:endParaRPr lang="ca-ES" sz="2000" b="1" i="0" u="none" strike="noStrike" noProof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Milloren en la realització de les activitats pràctiques </a:t>
                      </a: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i="0" u="none" strike="noStrike" noProof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S’han produït millores en les qualificacions acadèmiques </a:t>
                      </a: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273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a-E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COMPARATIVA: MILLORES A LES NOTES DELS ALUMNES</a:t>
            </a:r>
          </a:p>
        </p:txBody>
      </p:sp>
      <p:pic>
        <p:nvPicPr>
          <p:cNvPr id="6" name="5 Imagen" descr="cbprim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1"/>
            <a:ext cx="4427984" cy="3320987"/>
          </a:xfrm>
          <a:prstGeom prst="rect">
            <a:avLst/>
          </a:prstGeom>
        </p:spPr>
      </p:pic>
      <p:pic>
        <p:nvPicPr>
          <p:cNvPr id="7" name="6 Imagen" descr="cbe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4035" y="3645024"/>
            <a:ext cx="4224469" cy="3168352"/>
          </a:xfrm>
          <a:prstGeom prst="rect">
            <a:avLst/>
          </a:prstGeom>
        </p:spPr>
      </p:pic>
      <p:pic>
        <p:nvPicPr>
          <p:cNvPr id="9" name="8 Imagen" descr="cbbatx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68052"/>
            <a:ext cx="4392488" cy="3294366"/>
          </a:xfrm>
          <a:prstGeom prst="rect">
            <a:avLst/>
          </a:prstGeom>
        </p:spPr>
      </p:pic>
      <p:pic>
        <p:nvPicPr>
          <p:cNvPr id="12" name="11 Imagen" descr="cbeespeci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4716016" cy="321297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635896" y="9087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 Narrow" pitchFamily="34" charset="0"/>
              </a:rPr>
              <a:t>24 </a:t>
            </a:r>
            <a:r>
              <a:rPr lang="es-ES" sz="1200" b="1" dirty="0" err="1" smtClean="0">
                <a:latin typeface="Arial Narrow" pitchFamily="34" charset="0"/>
              </a:rPr>
              <a:t>prof.</a:t>
            </a:r>
            <a:endParaRPr lang="es-ES" sz="1200" b="1" dirty="0">
              <a:latin typeface="Arial Narrow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44408" y="83671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 Narrow" pitchFamily="34" charset="0"/>
              </a:rPr>
              <a:t>50 </a:t>
            </a:r>
            <a:r>
              <a:rPr lang="es-ES" sz="1200" b="1" dirty="0" err="1" smtClean="0">
                <a:latin typeface="Arial Narrow" pitchFamily="34" charset="0"/>
              </a:rPr>
              <a:t>prof.</a:t>
            </a:r>
            <a:endParaRPr lang="es-ES" sz="1200" b="1" dirty="0">
              <a:latin typeface="Arial Narrow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51920" y="400506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 Narrow" pitchFamily="34" charset="0"/>
              </a:rPr>
              <a:t>6 </a:t>
            </a:r>
            <a:r>
              <a:rPr lang="es-ES" sz="1200" b="1" dirty="0" err="1" smtClean="0">
                <a:latin typeface="Arial Narrow" pitchFamily="34" charset="0"/>
              </a:rPr>
              <a:t>prof.</a:t>
            </a:r>
            <a:endParaRPr lang="es-ES" sz="1200" b="1" dirty="0">
              <a:latin typeface="Arial Narrow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244408" y="40050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 Narrow" pitchFamily="34" charset="0"/>
              </a:rPr>
              <a:t>1+3 </a:t>
            </a:r>
            <a:r>
              <a:rPr lang="es-ES" sz="1200" b="1" dirty="0" err="1" smtClean="0">
                <a:latin typeface="Arial Narrow" pitchFamily="34" charset="0"/>
              </a:rPr>
              <a:t>prof.</a:t>
            </a:r>
            <a:endParaRPr lang="es-ES" sz="1200" b="1" dirty="0">
              <a:latin typeface="Arial Narrow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19872" y="312911"/>
            <a:ext cx="216024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Recerca SCP 2013-14</a:t>
            </a:r>
            <a:endParaRPr lang="es-ES" sz="1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762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COORDINADORS DE LA RECERCA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sc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8536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2013)</a:t>
            </a:r>
            <a:endParaRPr lang="es-ES" sz="1200" dirty="0">
              <a:latin typeface="Calibri" pitchFamily="34" charset="0"/>
            </a:endParaRPr>
          </a:p>
        </p:txBody>
      </p:sp>
      <p:pic>
        <p:nvPicPr>
          <p:cNvPr id="11" name="10 Imagen" descr="martiteixi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570" y="4509120"/>
            <a:ext cx="971550" cy="1285875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156176" y="4725144"/>
            <a:ext cx="2448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4"/>
              </a:rPr>
              <a:t>Dr. Martí Teixidó</a:t>
            </a:r>
            <a:r>
              <a:rPr lang="ca-ES" b="1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a-ES" b="1" kern="0" dirty="0" smtClean="0">
                <a:latin typeface="Arial" pitchFamily="34" charset="0"/>
                <a:cs typeface="Arial" pitchFamily="34" charset="0"/>
              </a:rPr>
            </a:b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Inspector d’Educació. President de la SCP</a:t>
            </a:r>
            <a:endParaRPr lang="ca-ES" sz="1600" dirty="0"/>
          </a:p>
        </p:txBody>
      </p:sp>
      <p:sp>
        <p:nvSpPr>
          <p:cNvPr id="13" name="12 Rectángulo"/>
          <p:cNvSpPr/>
          <p:nvPr/>
        </p:nvSpPr>
        <p:spPr>
          <a:xfrm>
            <a:off x="6113569" y="3359314"/>
            <a:ext cx="30027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Prof. Roger </a:t>
            </a:r>
            <a:r>
              <a:rPr lang="ca-ES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Rey</a:t>
            </a:r>
            <a:r>
              <a:rPr lang="ca-ES" b="1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a-ES" b="1" kern="0" dirty="0" smtClean="0">
                <a:latin typeface="Arial" pitchFamily="34" charset="0"/>
                <a:cs typeface="Arial" pitchFamily="34" charset="0"/>
              </a:rPr>
            </a:b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Professor a </a:t>
            </a:r>
            <a:r>
              <a:rPr lang="ca-ES" sz="1600" kern="0" dirty="0" err="1" smtClean="0">
                <a:latin typeface="Arial" pitchFamily="34" charset="0"/>
                <a:cs typeface="Arial" pitchFamily="34" charset="0"/>
              </a:rPr>
              <a:t>l’IES</a:t>
            </a: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 Júlia Minguell</a:t>
            </a:r>
          </a:p>
          <a:p>
            <a:pPr>
              <a:defRPr/>
            </a:pP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Director de </a:t>
            </a:r>
            <a:r>
              <a:rPr lang="ca-ES" sz="1600" kern="0" dirty="0" err="1" smtClean="0">
                <a:latin typeface="Arial" pitchFamily="34" charset="0"/>
                <a:cs typeface="Arial" pitchFamily="34" charset="0"/>
                <a:hlinkClick r:id="rId5"/>
              </a:rPr>
              <a:t>Genmagic</a:t>
            </a:r>
            <a:endParaRPr lang="ca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082858" y="1844824"/>
            <a:ext cx="237757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Prof. Enrique </a:t>
            </a:r>
            <a:r>
              <a:rPr lang="ca-ES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Llácer</a:t>
            </a:r>
            <a:endParaRPr lang="ca-ES" b="1" kern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Director del SES Bages</a:t>
            </a:r>
            <a:endParaRPr lang="ca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666673" y="6021288"/>
            <a:ext cx="263565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defRPr/>
            </a:pPr>
            <a:r>
              <a:rPr lang="ca-ES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6"/>
              </a:rPr>
              <a:t>Dr. Pere Marquès</a:t>
            </a:r>
            <a:r>
              <a:rPr lang="ca-ES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2">
              <a:defRPr/>
            </a:pP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(director de la recerca)</a:t>
            </a:r>
            <a:r>
              <a:rPr lang="ca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a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Director del </a:t>
            </a:r>
            <a:r>
              <a:rPr lang="ca-ES" sz="1600" kern="0" dirty="0" smtClean="0">
                <a:latin typeface="Arial" pitchFamily="34" charset="0"/>
                <a:cs typeface="Arial" pitchFamily="34" charset="0"/>
                <a:hlinkClick r:id="rId7"/>
              </a:rPr>
              <a:t>grup </a:t>
            </a:r>
            <a:r>
              <a:rPr lang="ca-ES" sz="1600" kern="0" dirty="0" err="1" smtClean="0">
                <a:latin typeface="Arial" pitchFamily="34" charset="0"/>
                <a:cs typeface="Arial" pitchFamily="34" charset="0"/>
                <a:hlinkClick r:id="rId7"/>
              </a:rPr>
              <a:t>DIM-EDU</a:t>
            </a:r>
            <a:endParaRPr lang="ca-ES" sz="16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619672" y="4653136"/>
            <a:ext cx="253947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Prof. Noemí </a:t>
            </a:r>
            <a:r>
              <a:rPr lang="ca-ES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Santiveri</a:t>
            </a:r>
            <a:r>
              <a:rPr lang="ca-ES" b="1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a-ES" b="1" kern="0" dirty="0" smtClean="0">
                <a:latin typeface="Arial" pitchFamily="34" charset="0"/>
                <a:cs typeface="Arial" pitchFamily="34" charset="0"/>
              </a:rPr>
            </a:b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Pedagogia Aplicada, UAB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691680" y="3501008"/>
            <a:ext cx="26019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Dr. Josep Palau</a:t>
            </a:r>
          </a:p>
          <a:p>
            <a:pPr>
              <a:defRPr/>
            </a:pP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Professor a </a:t>
            </a:r>
            <a:r>
              <a:rPr lang="ca-ES" sz="1600" kern="0" dirty="0" err="1" smtClean="0">
                <a:latin typeface="Arial" pitchFamily="34" charset="0"/>
                <a:cs typeface="Arial" pitchFamily="34" charset="0"/>
              </a:rPr>
              <a:t>CIC</a:t>
            </a:r>
            <a:r>
              <a:rPr lang="ca-ES" sz="1600" kern="0" dirty="0" smtClean="0">
                <a:latin typeface="Arial" pitchFamily="34" charset="0"/>
                <a:cs typeface="Arial" pitchFamily="34" charset="0"/>
              </a:rPr>
              <a:t> Batxillerat</a:t>
            </a:r>
            <a:endParaRPr lang="ca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619672" y="1772816"/>
            <a:ext cx="23355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Dra. Laia </a:t>
            </a:r>
            <a:r>
              <a:rPr lang="ca-ES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Benito</a:t>
            </a:r>
            <a:endParaRPr lang="ca-ES" b="1" kern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 err="1" smtClean="0"/>
              <a:t>Didàctica</a:t>
            </a:r>
            <a:r>
              <a:rPr lang="es-ES" dirty="0" smtClean="0"/>
              <a:t> de la </a:t>
            </a:r>
            <a:r>
              <a:rPr lang="es-ES" dirty="0" err="1" smtClean="0"/>
              <a:t>Llengua</a:t>
            </a:r>
            <a:endParaRPr lang="es-ES" dirty="0" smtClean="0"/>
          </a:p>
          <a:p>
            <a:r>
              <a:rPr lang="es-ES" dirty="0" smtClean="0"/>
              <a:t>Amical </a:t>
            </a:r>
            <a:r>
              <a:rPr lang="es-ES" dirty="0" err="1" smtClean="0"/>
              <a:t>Wikimedia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 descr="laiabeni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582936"/>
            <a:ext cx="1080120" cy="1270000"/>
          </a:xfrm>
          <a:prstGeom prst="rect">
            <a:avLst/>
          </a:prstGeom>
        </p:spPr>
      </p:pic>
      <p:pic>
        <p:nvPicPr>
          <p:cNvPr id="20" name="19 Imagen" descr="Enriquellacer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1628801"/>
            <a:ext cx="1035285" cy="1296144"/>
          </a:xfrm>
          <a:prstGeom prst="rect">
            <a:avLst/>
          </a:prstGeom>
        </p:spPr>
      </p:pic>
      <p:pic>
        <p:nvPicPr>
          <p:cNvPr id="21" name="20 Imagen" descr="rogerrey2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4008" y="3212976"/>
            <a:ext cx="1008112" cy="1008112"/>
          </a:xfrm>
          <a:prstGeom prst="rect">
            <a:avLst/>
          </a:prstGeom>
        </p:spPr>
      </p:pic>
      <p:pic>
        <p:nvPicPr>
          <p:cNvPr id="22" name="21 Imagen" descr="NOEM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4365104"/>
            <a:ext cx="1059606" cy="1440160"/>
          </a:xfrm>
          <a:prstGeom prst="rect">
            <a:avLst/>
          </a:prstGeom>
        </p:spPr>
      </p:pic>
      <p:pic>
        <p:nvPicPr>
          <p:cNvPr id="23" name="22 Imagen" descr="peremarquesverpeti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07882" y="5570750"/>
            <a:ext cx="983998" cy="117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196206"/>
            <a:ext cx="7776864" cy="4249018"/>
          </a:xfrm>
        </p:spPr>
        <p:txBody>
          <a:bodyPr>
            <a:normAutofit lnSpcReduction="10000"/>
          </a:bodyPr>
          <a:lstStyle/>
          <a:p>
            <a:pPr>
              <a:spcAft>
                <a:spcPct val="40000"/>
              </a:spcAft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Portal de la recerca SCP: </a:t>
            </a:r>
            <a:r>
              <a:rPr lang="es-ES" sz="1800" b="1" dirty="0" smtClean="0">
                <a:latin typeface="Arial" pitchFamily="34" charset="0"/>
                <a:cs typeface="Arial" pitchFamily="34" charset="0"/>
                <a:hlinkClick r:id="rId3"/>
              </a:rPr>
              <a:t>http://www.peremarques.net/scprecerca.htm</a:t>
            </a:r>
            <a:endParaRPr lang="es-ES" sz="1800" b="1" dirty="0" smtClean="0">
              <a:latin typeface="Arial" pitchFamily="34" charset="0"/>
              <a:cs typeface="Arial" pitchFamily="34" charset="0"/>
              <a:hlinkClick r:id="rId4"/>
            </a:endParaRPr>
          </a:p>
          <a:p>
            <a:pPr>
              <a:spcAft>
                <a:spcPct val="40000"/>
              </a:spcAft>
            </a:pPr>
            <a:r>
              <a:rPr lang="es-ES" sz="1800" b="1" dirty="0" smtClean="0">
                <a:latin typeface="Arial" pitchFamily="34" charset="0"/>
                <a:cs typeface="Arial" pitchFamily="34" charset="0"/>
                <a:hlinkClick r:id="rId4"/>
              </a:rPr>
              <a:t>La </a:t>
            </a:r>
            <a:r>
              <a:rPr lang="es-ES" sz="1800" b="1" dirty="0" err="1" smtClean="0">
                <a:latin typeface="Arial" pitchFamily="34" charset="0"/>
                <a:cs typeface="Arial" pitchFamily="34" charset="0"/>
                <a:hlinkClick r:id="rId4"/>
              </a:rPr>
              <a:t>guia</a:t>
            </a:r>
            <a:r>
              <a:rPr lang="es-ES" sz="1800" b="1" dirty="0" smtClean="0">
                <a:latin typeface="Arial" pitchFamily="34" charset="0"/>
                <a:cs typeface="Arial" pitchFamily="34" charset="0"/>
                <a:hlinkClick r:id="rId4"/>
              </a:rPr>
              <a:t> del </a:t>
            </a:r>
            <a:r>
              <a:rPr lang="es-ES" sz="1800" b="1" dirty="0" err="1" smtClean="0">
                <a:latin typeface="Arial" pitchFamily="34" charset="0"/>
                <a:cs typeface="Arial" pitchFamily="34" charset="0"/>
                <a:hlinkClick r:id="rId4"/>
              </a:rPr>
              <a:t>curriculum</a:t>
            </a:r>
            <a:r>
              <a:rPr lang="es-ES" sz="1800" b="1" dirty="0" smtClean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ES" sz="1800" b="1" dirty="0" err="1" smtClean="0">
                <a:latin typeface="Arial" pitchFamily="34" charset="0"/>
                <a:cs typeface="Arial" pitchFamily="34" charset="0"/>
                <a:hlinkClick r:id="rId4"/>
              </a:rPr>
              <a:t>bimodal</a:t>
            </a:r>
            <a:endParaRPr lang="es-ES" sz="1800" b="1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pPr>
              <a:spcAft>
                <a:spcPct val="40000"/>
              </a:spcAft>
            </a:pPr>
            <a:r>
              <a:rPr lang="es-ES" sz="1800" b="1" dirty="0" err="1" smtClean="0">
                <a:latin typeface="Arial" pitchFamily="34" charset="0"/>
                <a:cs typeface="Arial" pitchFamily="34" charset="0"/>
                <a:hlinkClick r:id="rId6"/>
              </a:rPr>
              <a:t>Què</a:t>
            </a:r>
            <a:r>
              <a:rPr lang="es-ES" sz="1800" b="1" dirty="0" smtClean="0">
                <a:latin typeface="Arial" pitchFamily="34" charset="0"/>
                <a:cs typeface="Arial" pitchFamily="34" charset="0"/>
                <a:hlinkClick r:id="rId6"/>
              </a:rPr>
              <a:t> </a:t>
            </a:r>
            <a:r>
              <a:rPr lang="es-ES" sz="1800" b="1" dirty="0" err="1" smtClean="0">
                <a:latin typeface="Arial" pitchFamily="34" charset="0"/>
                <a:cs typeface="Arial" pitchFamily="34" charset="0"/>
                <a:hlinkClick r:id="rId6"/>
              </a:rPr>
              <a:t>és</a:t>
            </a:r>
            <a:r>
              <a:rPr lang="es-ES" sz="1800" b="1" dirty="0" smtClean="0">
                <a:latin typeface="Arial" pitchFamily="34" charset="0"/>
                <a:cs typeface="Arial" pitchFamily="34" charset="0"/>
                <a:hlinkClick r:id="rId6"/>
              </a:rPr>
              <a:t> el currículum </a:t>
            </a:r>
            <a:r>
              <a:rPr lang="es-ES" sz="1800" b="1" dirty="0" err="1" smtClean="0">
                <a:latin typeface="Arial" pitchFamily="34" charset="0"/>
                <a:cs typeface="Arial" pitchFamily="34" charset="0"/>
                <a:hlinkClick r:id="rId6"/>
              </a:rPr>
              <a:t>bimodal</a:t>
            </a:r>
            <a:r>
              <a:rPr lang="es-ES" sz="1800" b="1" dirty="0" smtClean="0">
                <a:latin typeface="Arial" pitchFamily="34" charset="0"/>
                <a:cs typeface="Arial" pitchFamily="34" charset="0"/>
                <a:hlinkClick r:id="rId6"/>
              </a:rPr>
              <a:t>?</a:t>
            </a:r>
            <a:endParaRPr lang="es-ES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40000"/>
              </a:spcAft>
            </a:pPr>
            <a:r>
              <a:rPr lang="es-ES" sz="1800" b="1" dirty="0" smtClean="0">
                <a:latin typeface="Arial" pitchFamily="34" charset="0"/>
                <a:cs typeface="Arial" pitchFamily="34" charset="0"/>
                <a:hlinkClick r:id="rId7"/>
              </a:rPr>
              <a:t>Investigación DIM-Fundación Telefónica </a:t>
            </a:r>
            <a:r>
              <a:rPr lang="es-ES" sz="1800" dirty="0" smtClean="0">
                <a:latin typeface="Arial" pitchFamily="34" charset="0"/>
                <a:cs typeface="Arial" pitchFamily="34" charset="0"/>
                <a:hlinkClick r:id="rId7"/>
              </a:rPr>
              <a:t>sobre currículum </a:t>
            </a:r>
            <a:r>
              <a:rPr lang="es-ES" sz="1800" dirty="0" err="1" smtClean="0">
                <a:latin typeface="Arial" pitchFamily="34" charset="0"/>
                <a:cs typeface="Arial" pitchFamily="34" charset="0"/>
                <a:hlinkClick r:id="rId7"/>
              </a:rPr>
              <a:t>bimodal</a:t>
            </a:r>
            <a:r>
              <a:rPr lang="es-ES" sz="1800" dirty="0" smtClean="0">
                <a:latin typeface="Arial" pitchFamily="34" charset="0"/>
                <a:cs typeface="Arial" pitchFamily="34" charset="0"/>
                <a:hlinkClick r:id="rId7"/>
              </a:rPr>
              <a:t> y contra el fracaso escolar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(2011-2013)</a:t>
            </a:r>
          </a:p>
          <a:p>
            <a:pPr>
              <a:spcAft>
                <a:spcPct val="40000"/>
              </a:spcAft>
            </a:pPr>
            <a:r>
              <a:rPr lang="es-ES" sz="1800" b="1" dirty="0" smtClean="0">
                <a:latin typeface="Arial" pitchFamily="34" charset="0"/>
                <a:cs typeface="Arial" pitchFamily="34" charset="0"/>
                <a:hlinkClick r:id="rId8"/>
              </a:rPr>
              <a:t>Portal de la investigación internacional DIM</a:t>
            </a:r>
            <a:endParaRPr lang="es-ES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400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  <a:hlinkClick r:id="rId9"/>
              </a:rPr>
              <a:t>Tecnología educativa. Web de Pere </a:t>
            </a:r>
            <a:r>
              <a:rPr lang="es-ES" sz="1800" dirty="0" err="1" smtClean="0">
                <a:latin typeface="Arial" pitchFamily="34" charset="0"/>
                <a:cs typeface="Arial" pitchFamily="34" charset="0"/>
                <a:hlinkClick r:id="rId9"/>
              </a:rPr>
              <a:t>Marquès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400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  <a:hlinkClick r:id="rId10"/>
              </a:rPr>
              <a:t>Grupo de investigación DIM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400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  <a:hlinkClick r:id="rId11"/>
              </a:rPr>
              <a:t>Comparativa de </a:t>
            </a:r>
            <a:r>
              <a:rPr lang="es-ES" sz="1800" dirty="0" err="1" smtClean="0">
                <a:latin typeface="Arial" pitchFamily="34" charset="0"/>
                <a:cs typeface="Arial" pitchFamily="34" charset="0"/>
                <a:hlinkClick r:id="rId11"/>
              </a:rPr>
              <a:t>resultats</a:t>
            </a:r>
            <a:r>
              <a:rPr lang="es-ES" sz="1800" dirty="0" smtClean="0">
                <a:latin typeface="Arial" pitchFamily="34" charset="0"/>
                <a:cs typeface="Arial" pitchFamily="34" charset="0"/>
                <a:hlinkClick r:id="rId11"/>
              </a:rPr>
              <a:t> al SES DOSRIUS: per cursos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400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  <a:hlinkClick r:id="rId12"/>
              </a:rPr>
              <a:t>Comparativa de </a:t>
            </a:r>
            <a:r>
              <a:rPr lang="es-ES" sz="1800" dirty="0" err="1" smtClean="0">
                <a:latin typeface="Arial" pitchFamily="34" charset="0"/>
                <a:cs typeface="Arial" pitchFamily="34" charset="0"/>
                <a:hlinkClick r:id="rId12"/>
              </a:rPr>
              <a:t>resultats</a:t>
            </a:r>
            <a:r>
              <a:rPr lang="es-ES" sz="1800" dirty="0" smtClean="0">
                <a:latin typeface="Arial" pitchFamily="34" charset="0"/>
                <a:cs typeface="Arial" pitchFamily="34" charset="0"/>
                <a:hlinkClick r:id="rId12"/>
              </a:rPr>
              <a:t> al SES DOSRIUS: per </a:t>
            </a:r>
            <a:r>
              <a:rPr lang="es-ES" sz="1800" dirty="0" err="1" smtClean="0">
                <a:latin typeface="Arial" pitchFamily="34" charset="0"/>
                <a:cs typeface="Arial" pitchFamily="34" charset="0"/>
                <a:hlinkClick r:id="rId12"/>
              </a:rPr>
              <a:t>promocions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40000"/>
              </a:spcAft>
            </a:pPr>
            <a:endParaRPr lang="es-ES" sz="1800" dirty="0" smtClean="0"/>
          </a:p>
          <a:p>
            <a:pPr eaLnBrk="1" hangingPunct="1">
              <a:spcAft>
                <a:spcPct val="40000"/>
              </a:spcAft>
            </a:pPr>
            <a:endParaRPr lang="es-ES" sz="1800" dirty="0" smtClean="0"/>
          </a:p>
          <a:p>
            <a:pPr algn="ctr" eaLnBrk="1" hangingPunct="1">
              <a:lnSpc>
                <a:spcPct val="80000"/>
              </a:lnSpc>
              <a:spcAft>
                <a:spcPct val="40000"/>
              </a:spcAft>
              <a:buFontTx/>
              <a:buNone/>
            </a:pPr>
            <a:endParaRPr lang="es-ES" sz="1800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985000" y="6610350"/>
            <a:ext cx="2266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/>
              <a:t>PD Pere </a:t>
            </a:r>
            <a:r>
              <a:rPr lang="es-ES" sz="1200" dirty="0" err="1"/>
              <a:t>Marquès</a:t>
            </a:r>
            <a:r>
              <a:rPr lang="es-ES" sz="1200" dirty="0"/>
              <a:t> (</a:t>
            </a:r>
            <a:r>
              <a:rPr lang="es-ES" sz="1200" dirty="0" smtClean="0"/>
              <a:t>2014</a:t>
            </a:r>
          </a:p>
          <a:p>
            <a:pPr>
              <a:spcBef>
                <a:spcPct val="50000"/>
              </a:spcBef>
            </a:pP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941030" y="169476"/>
            <a:ext cx="337624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MÉS INFORMACIÓ</a:t>
            </a:r>
            <a:endParaRPr lang="es-ES_tradnl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76475"/>
            <a:ext cx="9359900" cy="1223963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ca-E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ALTRES ESQUEMES</a:t>
            </a:r>
            <a:endParaRPr lang="ca-E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ca-E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RELACIONATS AMB EL TEMA</a:t>
            </a:r>
            <a:endParaRPr lang="ca-E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3348038" y="6453188"/>
            <a:ext cx="3240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i="1">
                <a:cs typeface="Arial" charset="0"/>
              </a:rPr>
              <a:t>En </a:t>
            </a:r>
            <a:r>
              <a:rPr lang="es-ES" sz="1000" i="1">
                <a:solidFill>
                  <a:schemeClr val="bg1"/>
                </a:solidFill>
                <a:cs typeface="Arial" charset="0"/>
                <a:hlinkClick r:id="rId3"/>
              </a:rPr>
              <a:t>http://peremarques.net/didacticacontic.htm</a:t>
            </a:r>
            <a:r>
              <a:rPr lang="es-ES" sz="1000" i="1">
                <a:cs typeface="Arial" charset="0"/>
              </a:rPr>
              <a:t> </a:t>
            </a:r>
            <a:endParaRPr lang="es-E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ruz"/>
          <p:cNvSpPr/>
          <p:nvPr/>
        </p:nvSpPr>
        <p:spPr>
          <a:xfrm>
            <a:off x="2916238" y="1989138"/>
            <a:ext cx="3384550" cy="3311525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000" b="1">
              <a:solidFill>
                <a:schemeClr val="tx1"/>
              </a:solidFill>
            </a:endParaRPr>
          </a:p>
        </p:txBody>
      </p:sp>
      <p:sp>
        <p:nvSpPr>
          <p:cNvPr id="23556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24075" y="692150"/>
            <a:ext cx="5111750" cy="1728788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a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PROFESSORAT</a:t>
            </a:r>
          </a:p>
          <a:p>
            <a:pPr algn="ctr">
              <a:defRPr/>
            </a:pPr>
            <a:r>
              <a:rPr lang="ca-ES" b="1" smtClean="0"/>
              <a:t>tutoria i detecció precoç de dificultats</a:t>
            </a:r>
          </a:p>
          <a:p>
            <a:pPr algn="ctr">
              <a:defRPr/>
            </a:pPr>
            <a:r>
              <a:rPr lang="ca-ES" b="1" smtClean="0"/>
              <a:t>planificador, gestor, investigador…</a:t>
            </a:r>
            <a:endParaRPr lang="ca-ES" b="1"/>
          </a:p>
        </p:txBody>
      </p:sp>
      <p:sp>
        <p:nvSpPr>
          <p:cNvPr id="23557" name="Oval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47813" y="4941888"/>
            <a:ext cx="6119812" cy="1655762"/>
          </a:xfrm>
          <a:prstGeom prst="ellipse">
            <a:avLst/>
          </a:prstGeom>
          <a:solidFill>
            <a:srgbClr val="FFD75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a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ALUMNAT</a:t>
            </a:r>
          </a:p>
          <a:p>
            <a:pPr algn="ctr">
              <a:defRPr/>
            </a:pPr>
            <a:r>
              <a:rPr lang="ca-ES" b="1" smtClean="0"/>
              <a:t>aprenentatge servei a l’aula</a:t>
            </a:r>
          </a:p>
          <a:p>
            <a:pPr algn="ctr">
              <a:defRPr/>
            </a:pPr>
            <a:r>
              <a:rPr lang="ca-ES" b="1" smtClean="0"/>
              <a:t>avaluació contínua compartida i aprendre de l’error</a:t>
            </a:r>
          </a:p>
          <a:p>
            <a:pPr algn="ctr">
              <a:defRPr/>
            </a:pPr>
            <a:r>
              <a:rPr lang="ca-ES" b="1" smtClean="0"/>
              <a:t>iniciativa discent i autoaprenentatge</a:t>
            </a:r>
            <a:endParaRPr lang="ca-ES" b="1"/>
          </a:p>
        </p:txBody>
      </p:sp>
      <p:sp>
        <p:nvSpPr>
          <p:cNvPr id="23558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2205038"/>
            <a:ext cx="3419475" cy="2663825"/>
          </a:xfrm>
          <a:prstGeom prst="ellipse">
            <a:avLst/>
          </a:prstGeom>
          <a:solidFill>
            <a:srgbClr val="97E4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a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</a:t>
            </a:r>
          </a:p>
          <a:p>
            <a:pPr algn="ctr">
              <a:defRPr/>
            </a:pPr>
            <a:r>
              <a:rPr lang="ca-ES" b="1" smtClean="0">
                <a:solidFill>
                  <a:schemeClr val="tx2"/>
                </a:solidFill>
              </a:rPr>
              <a:t>ús intensiu de les TIC</a:t>
            </a:r>
          </a:p>
          <a:p>
            <a:pPr algn="ctr">
              <a:defRPr/>
            </a:pPr>
            <a:r>
              <a:rPr lang="ca-ES" b="1" smtClean="0">
                <a:solidFill>
                  <a:schemeClr val="tx2"/>
                </a:solidFill>
              </a:rPr>
              <a:t>tot els entorns i recursos</a:t>
            </a:r>
          </a:p>
          <a:p>
            <a:pPr algn="ctr">
              <a:defRPr/>
            </a:pPr>
            <a:r>
              <a:rPr lang="ca-ES" b="1" smtClean="0">
                <a:solidFill>
                  <a:schemeClr val="tx2"/>
                </a:solidFill>
              </a:rPr>
              <a:t>grups i temps flexibles</a:t>
            </a:r>
            <a:endParaRPr lang="ca-ES" b="1">
              <a:solidFill>
                <a:schemeClr val="tx2"/>
              </a:solidFill>
            </a:endParaRPr>
          </a:p>
        </p:txBody>
      </p:sp>
      <p:sp>
        <p:nvSpPr>
          <p:cNvPr id="23561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11863" y="2276475"/>
            <a:ext cx="3132137" cy="2665413"/>
          </a:xfrm>
          <a:prstGeom prst="ellipse">
            <a:avLst/>
          </a:prstGeom>
          <a:solidFill>
            <a:srgbClr val="97FF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ACTIVITATS</a:t>
            </a:r>
          </a:p>
          <a:p>
            <a:pPr algn="ctr">
              <a:defRPr/>
            </a:pPr>
            <a:r>
              <a:rPr lang="ca-ES" b="1" dirty="0" smtClean="0"/>
              <a:t>moltes i significatives</a:t>
            </a:r>
          </a:p>
          <a:p>
            <a:pPr algn="ctr">
              <a:defRPr/>
            </a:pPr>
            <a:r>
              <a:rPr lang="ca-ES" b="1" dirty="0" smtClean="0"/>
              <a:t>crear la memòria externa</a:t>
            </a:r>
          </a:p>
          <a:p>
            <a:pPr algn="ctr">
              <a:defRPr/>
            </a:pPr>
            <a:r>
              <a:rPr lang="ca-ES" b="1" dirty="0" smtClean="0"/>
              <a:t>cada dia: instrumentals</a:t>
            </a:r>
          </a:p>
          <a:p>
            <a:pPr algn="ctr">
              <a:defRPr/>
            </a:pPr>
            <a:endParaRPr lang="ca-ES" sz="2200" b="1" dirty="0"/>
          </a:p>
        </p:txBody>
      </p:sp>
      <p:sp>
        <p:nvSpPr>
          <p:cNvPr id="12295" name="7 Elipse"/>
          <p:cNvSpPr>
            <a:spLocks noChangeArrowheads="1"/>
          </p:cNvSpPr>
          <p:nvPr/>
        </p:nvSpPr>
        <p:spPr bwMode="auto">
          <a:xfrm>
            <a:off x="8172450" y="5805488"/>
            <a:ext cx="792163" cy="792162"/>
          </a:xfrm>
          <a:prstGeom prst="ellipse">
            <a:avLst/>
          </a:prstGeom>
          <a:solidFill>
            <a:srgbClr val="C00000">
              <a:alpha val="8392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2296" name="Text Box 20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200" smtClean="0">
                <a:hlinkClick r:id="rId4"/>
              </a:rPr>
              <a:t>Pere Marquès </a:t>
            </a:r>
            <a:r>
              <a:rPr lang="ca-ES" sz="1200" smtClean="0"/>
              <a:t>(2014)</a:t>
            </a:r>
            <a:endParaRPr lang="ca-ES" sz="1200"/>
          </a:p>
        </p:txBody>
      </p:sp>
      <p:sp>
        <p:nvSpPr>
          <p:cNvPr id="23571" name="Text Box 12"/>
          <p:cNvSpPr txBox="1">
            <a:spLocks noChangeArrowheads="1"/>
          </p:cNvSpPr>
          <p:nvPr/>
        </p:nvSpPr>
        <p:spPr bwMode="auto">
          <a:xfrm>
            <a:off x="2843213" y="3141663"/>
            <a:ext cx="367347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ca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</a:p>
          <a:p>
            <a:pPr algn="ctr">
              <a:spcBef>
                <a:spcPts val="600"/>
              </a:spcBef>
              <a:defRPr/>
            </a:pPr>
            <a:r>
              <a:rPr lang="ca-ES" b="1" smtClean="0"/>
              <a:t>bimodal</a:t>
            </a:r>
          </a:p>
          <a:p>
            <a:pPr algn="ctr">
              <a:spcBef>
                <a:spcPts val="600"/>
              </a:spcBef>
              <a:defRPr/>
            </a:pPr>
            <a:r>
              <a:rPr lang="ca-ES" b="1" smtClean="0"/>
              <a:t>comú+projectes optatius</a:t>
            </a:r>
            <a:endParaRPr lang="ca-ES" sz="2200" b="1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827088" y="-26988"/>
            <a:ext cx="8316912" cy="576263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ca-E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14 BASES </a:t>
            </a:r>
            <a:r>
              <a:rPr lang="ca-E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PEL </a:t>
            </a:r>
            <a:r>
              <a:rPr lang="ca-E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PARADIGMA </a:t>
            </a:r>
            <a:r>
              <a:rPr lang="ca-E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FORMATIU</a:t>
            </a:r>
            <a:endParaRPr lang="ca-E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299" name="23 CuadroTexto"/>
          <p:cNvSpPr txBox="1">
            <a:spLocks noChangeArrowheads="1"/>
          </p:cNvSpPr>
          <p:nvPr/>
        </p:nvSpPr>
        <p:spPr bwMode="auto">
          <a:xfrm>
            <a:off x="8316913" y="5949950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2400" b="1" smtClean="0">
                <a:solidFill>
                  <a:schemeClr val="bg1"/>
                </a:solidFill>
              </a:rPr>
              <a:t>+?</a:t>
            </a:r>
            <a:endParaRPr lang="ca-ES" b="1">
              <a:solidFill>
                <a:schemeClr val="bg1"/>
              </a:solidFill>
            </a:endParaRPr>
          </a:p>
        </p:txBody>
      </p:sp>
      <p:pic>
        <p:nvPicPr>
          <p:cNvPr id="12300" name="43 Imagen" descr="esferaterrest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39688"/>
            <a:ext cx="9048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47 Imagen" descr="esferainternet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44500"/>
            <a:ext cx="1152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1042988" y="404813"/>
            <a:ext cx="23764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l’Era Internet</a:t>
            </a:r>
            <a:endParaRPr lang="ca-ES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1 Rectángulo"/>
          <p:cNvSpPr>
            <a:spLocks noChangeArrowheads="1"/>
          </p:cNvSpPr>
          <p:nvPr/>
        </p:nvSpPr>
        <p:spPr bwMode="auto">
          <a:xfrm>
            <a:off x="0" y="6238875"/>
            <a:ext cx="9144000" cy="646113"/>
          </a:xfrm>
          <a:prstGeom prst="rect">
            <a:avLst/>
          </a:prstGeom>
          <a:solidFill>
            <a:srgbClr val="FBEAC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ca-ES" i="1">
                <a:ea typeface="Calibri" pitchFamily="34" charset="0"/>
                <a:cs typeface="Calibri" pitchFamily="34" charset="0"/>
              </a:rPr>
              <a:t>Un home no és més que el que sap. </a:t>
            </a:r>
            <a:r>
              <a:rPr lang="ca-ES" b="1" i="1">
                <a:ea typeface="Calibri" pitchFamily="34" charset="0"/>
                <a:cs typeface="Calibri" pitchFamily="34" charset="0"/>
              </a:rPr>
              <a:t>Francis Bacon</a:t>
            </a:r>
            <a:endParaRPr lang="ca-ES" i="1">
              <a:ea typeface="Calibri" pitchFamily="34" charset="0"/>
              <a:cs typeface="Calibri" pitchFamily="34" charset="0"/>
            </a:endParaRPr>
          </a:p>
          <a:p>
            <a:pPr marL="0" lvl="1" algn="ctr"/>
            <a:r>
              <a:rPr lang="ca-ES" i="1">
                <a:ea typeface="Calibri" pitchFamily="34" charset="0"/>
                <a:cs typeface="Calibri" pitchFamily="34" charset="0"/>
              </a:rPr>
              <a:t>Soc el què he après. Seré el que sigui capaç d’aprendre</a:t>
            </a:r>
            <a:r>
              <a:rPr lang="ca-ES" sz="1600" i="1">
                <a:ea typeface="Calibri" pitchFamily="34" charset="0"/>
                <a:cs typeface="Calibri" pitchFamily="34" charset="0"/>
              </a:rPr>
              <a:t>. </a:t>
            </a:r>
            <a:r>
              <a:rPr lang="ca-ES" sz="1600" b="1" i="1">
                <a:ea typeface="Calibri" pitchFamily="34" charset="0"/>
                <a:cs typeface="Calibri" pitchFamily="34" charset="0"/>
              </a:rPr>
              <a:t>Javier Martínez Aldanondo</a:t>
            </a:r>
            <a:r>
              <a:rPr lang="ca-ES" sz="1600" b="1">
                <a:ea typeface="Calibri" pitchFamily="34" charset="0"/>
                <a:cs typeface="Calibri" pitchFamily="34" charset="0"/>
              </a:rPr>
              <a:t> </a:t>
            </a:r>
            <a:endParaRPr lang="ca-ES" sz="2000" b="1"/>
          </a:p>
        </p:txBody>
      </p:sp>
      <p:sp>
        <p:nvSpPr>
          <p:cNvPr id="6147" name="Oval 2"/>
          <p:cNvSpPr>
            <a:spLocks noChangeArrowheads="1"/>
          </p:cNvSpPr>
          <p:nvPr/>
        </p:nvSpPr>
        <p:spPr bwMode="auto">
          <a:xfrm>
            <a:off x="1524000" y="1919288"/>
            <a:ext cx="4343400" cy="42672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148" name="Oval 3"/>
          <p:cNvSpPr>
            <a:spLocks noChangeArrowheads="1"/>
          </p:cNvSpPr>
          <p:nvPr/>
        </p:nvSpPr>
        <p:spPr bwMode="auto">
          <a:xfrm>
            <a:off x="2555875" y="1995488"/>
            <a:ext cx="4191000" cy="4191000"/>
          </a:xfrm>
          <a:prstGeom prst="ellipse">
            <a:avLst/>
          </a:prstGeom>
          <a:solidFill>
            <a:srgbClr val="99FF33">
              <a:alpha val="74901"/>
            </a:srgbClr>
          </a:solidFill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ca-ES"/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3810000" y="2605088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4572000" y="374808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4267200" y="3519488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4267200" y="4738688"/>
            <a:ext cx="609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4572000" y="489108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 flipH="1">
            <a:off x="3810000" y="4738688"/>
            <a:ext cx="457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4267200" y="3671888"/>
            <a:ext cx="609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 flipH="1" flipV="1">
            <a:off x="3733800" y="3824288"/>
            <a:ext cx="533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3557588" y="5346700"/>
            <a:ext cx="1546225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conviure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3886200" y="2071688"/>
            <a:ext cx="7191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ca-ES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</a:t>
            </a:r>
            <a:endParaRPr lang="ca-ES" sz="2400"/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4760913" y="4356100"/>
            <a:ext cx="604837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</a:t>
            </a:r>
            <a:endParaRPr lang="ca-ES" dirty="0"/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2971800" y="4357688"/>
            <a:ext cx="11350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saber</a:t>
            </a:r>
            <a:endParaRPr lang="ca-ES" sz="2400" dirty="0">
              <a:solidFill>
                <a:srgbClr val="CC0000"/>
              </a:solidFill>
            </a:endParaRPr>
          </a:p>
        </p:txBody>
      </p:sp>
      <p:sp>
        <p:nvSpPr>
          <p:cNvPr id="6161" name="AutoShape 18"/>
          <p:cNvSpPr>
            <a:spLocks noChangeArrowheads="1"/>
          </p:cNvSpPr>
          <p:nvPr/>
        </p:nvSpPr>
        <p:spPr bwMode="auto">
          <a:xfrm>
            <a:off x="457200" y="1196975"/>
            <a:ext cx="2962275" cy="3313113"/>
          </a:xfrm>
          <a:prstGeom prst="curvedRightArrow">
            <a:avLst>
              <a:gd name="adj1" fmla="val 26972"/>
              <a:gd name="adj2" fmla="val 50469"/>
              <a:gd name="adj3" fmla="val 33333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162" name="Text Box 20"/>
          <p:cNvSpPr txBox="1">
            <a:spLocks noChangeArrowheads="1"/>
          </p:cNvSpPr>
          <p:nvPr/>
        </p:nvSpPr>
        <p:spPr bwMode="auto">
          <a:xfrm>
            <a:off x="5413375" y="5254625"/>
            <a:ext cx="218281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a-ES" sz="2000" b="1">
                <a:solidFill>
                  <a:srgbClr val="290AE6"/>
                </a:solidFill>
              </a:rPr>
              <a:t>família/amics</a:t>
            </a:r>
          </a:p>
        </p:txBody>
      </p:sp>
      <p:sp>
        <p:nvSpPr>
          <p:cNvPr id="6163" name="Text Box 21"/>
          <p:cNvSpPr txBox="1">
            <a:spLocks noChangeArrowheads="1"/>
          </p:cNvSpPr>
          <p:nvPr/>
        </p:nvSpPr>
        <p:spPr bwMode="auto">
          <a:xfrm>
            <a:off x="611188" y="5559425"/>
            <a:ext cx="2506662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ca-ES" sz="2000" b="1">
                <a:solidFill>
                  <a:srgbClr val="290AE6"/>
                </a:solidFill>
              </a:rPr>
              <a:t>escola/món laboral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971550" y="3284538"/>
            <a:ext cx="2078038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800" dirty="0">
                <a:solidFill>
                  <a:srgbClr val="FFFFB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5"/>
                    </a:outerShdw>
                  </a:cont>
                  <a:cont type="tree" name="">
                    <a:effect ref="fillLine"/>
                    <a:outerShdw dist="38100" dir="2700000" algn="tl">
                      <a:srgbClr val="999872"/>
                    </a:outerShdw>
                  </a:cont>
                  <a:effect ref="fillLine"/>
                </a:effectDag>
              </a:rPr>
              <a:t>EDUCACIÓ</a:t>
            </a:r>
            <a:endParaRPr lang="ca-ES" dirty="0"/>
          </a:p>
        </p:txBody>
      </p:sp>
      <p:sp>
        <p:nvSpPr>
          <p:cNvPr id="6165" name="Rectangle 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6166" name="AutoShape 19"/>
          <p:cNvSpPr>
            <a:spLocks noChangeArrowheads="1"/>
          </p:cNvSpPr>
          <p:nvPr/>
        </p:nvSpPr>
        <p:spPr bwMode="auto">
          <a:xfrm rot="-9969764">
            <a:off x="6016625" y="1257300"/>
            <a:ext cx="2705100" cy="3252788"/>
          </a:xfrm>
          <a:prstGeom prst="curvedRightArrow">
            <a:avLst>
              <a:gd name="adj1" fmla="val 20498"/>
              <a:gd name="adj2" fmla="val 41608"/>
              <a:gd name="adj3" fmla="val 33551"/>
            </a:avLst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5648325" y="3697288"/>
            <a:ext cx="203993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800" dirty="0">
                <a:solidFill>
                  <a:srgbClr val="FFFFB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5"/>
                    </a:outerShdw>
                  </a:cont>
                  <a:cont type="tree" name="">
                    <a:effect ref="fillLine"/>
                    <a:outerShdw dist="38100" dir="2700000" algn="tl">
                      <a:srgbClr val="999872"/>
                    </a:outerShdw>
                  </a:cont>
                  <a:effect ref="fillLine"/>
                </a:effectDag>
              </a:rPr>
              <a:t>ACTUACIÓ</a:t>
            </a:r>
            <a:endParaRPr lang="ca-ES" sz="2000" dirty="0">
              <a:solidFill>
                <a:srgbClr val="CC0000"/>
              </a:solidFill>
            </a:endParaRPr>
          </a:p>
        </p:txBody>
      </p:sp>
      <p:sp>
        <p:nvSpPr>
          <p:cNvPr id="28" name="11 CuadroTexto"/>
          <p:cNvSpPr txBox="1">
            <a:spLocks noChangeArrowheads="1"/>
          </p:cNvSpPr>
          <p:nvPr/>
        </p:nvSpPr>
        <p:spPr bwMode="auto">
          <a:xfrm>
            <a:off x="4718050" y="1765300"/>
            <a:ext cx="1222375" cy="1016000"/>
          </a:xfrm>
          <a:prstGeom prst="rect">
            <a:avLst/>
          </a:prstGeom>
          <a:solidFill>
            <a:srgbClr val="341F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</a:t>
            </a:r>
          </a:p>
          <a:p>
            <a:pPr algn="ctr">
              <a:defRPr/>
            </a:pPr>
            <a:r>
              <a:rPr lang="ca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FELIÇ</a:t>
            </a:r>
          </a:p>
          <a:p>
            <a:pPr algn="ctr">
              <a:defRPr/>
            </a:pPr>
            <a:r>
              <a:rPr lang="ca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ÚTIL…</a:t>
            </a:r>
          </a:p>
        </p:txBody>
      </p:sp>
      <p:pic>
        <p:nvPicPr>
          <p:cNvPr id="6169" name="29 Imagen" descr="relojaren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75025"/>
            <a:ext cx="50006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-71438" y="3175"/>
            <a:ext cx="932338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EDUCAR: CULTURITZAR + DESENVOLUPAMENT PERSONAL</a:t>
            </a:r>
            <a:endParaRPr lang="es-ES_tradnl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1" name="Text Box 13"/>
          <p:cNvSpPr txBox="1">
            <a:spLocks noChangeArrowheads="1"/>
          </p:cNvSpPr>
          <p:nvPr/>
        </p:nvSpPr>
        <p:spPr bwMode="auto">
          <a:xfrm>
            <a:off x="34925" y="549275"/>
            <a:ext cx="345757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a-ES" sz="2000" i="1"/>
              <a:t>idees, visions del món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ca-ES" sz="2000" i="1"/>
              <a:t>llenguatge, normes, valors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ca-ES" sz="2000" i="1"/>
              <a:t>Instruments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038475" y="590550"/>
            <a:ext cx="1897063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CULTURA</a:t>
            </a:r>
            <a:endParaRPr lang="ca-E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298950" y="1033463"/>
            <a:ext cx="194468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SOCIETAT</a:t>
            </a:r>
            <a:endParaRPr lang="ca-ES" sz="24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74" name="Text Box 5"/>
          <p:cNvSpPr txBox="1">
            <a:spLocks noChangeArrowheads="1"/>
          </p:cNvSpPr>
          <p:nvPr/>
        </p:nvSpPr>
        <p:spPr bwMode="auto">
          <a:xfrm rot="-5400000">
            <a:off x="8140700" y="52355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Pere Marquès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5 Imagen" descr="paraguascolordifumin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-647700"/>
            <a:ext cx="3705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74638" y="44624"/>
            <a:ext cx="8558212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a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PRINCIPIS BÀSICS DEL CURRICULUM BIMODAL</a:t>
            </a:r>
            <a:endParaRPr lang="ca-E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512888" y="628626"/>
            <a:ext cx="6946900" cy="379412"/>
          </a:xfrm>
          <a:prstGeom prst="rect">
            <a:avLst/>
          </a:prstGeom>
          <a:solidFill>
            <a:srgbClr val="FFF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14 Rectángulo"/>
          <p:cNvSpPr>
            <a:spLocks noChangeArrowheads="1"/>
          </p:cNvSpPr>
          <p:nvPr/>
        </p:nvSpPr>
        <p:spPr bwMode="auto">
          <a:xfrm>
            <a:off x="1584325" y="620688"/>
            <a:ext cx="7416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b="1" i="1" dirty="0">
                <a:solidFill>
                  <a:srgbClr val="C00000"/>
                </a:solidFill>
                <a:cs typeface="Arial" charset="0"/>
              </a:rPr>
              <a:t>CADA ALUMNE CREA ELS SEUS APUNTS PERSONALS  </a:t>
            </a:r>
            <a:r>
              <a:rPr lang="ca-ES" b="1" i="1" dirty="0">
                <a:cs typeface="Arial" charset="0"/>
              </a:rPr>
              <a:t>on reuneix  de manera ordenada i amb esquemes tot el que creu útil </a:t>
            </a:r>
            <a:r>
              <a:rPr lang="ca-ES" i="1" dirty="0">
                <a:cs typeface="Arial" charset="0"/>
              </a:rPr>
              <a:t>(fórmules, problemes tipus, exemples, conceptes...)</a:t>
            </a:r>
            <a:r>
              <a:rPr lang="ca-ES" b="1" i="1" dirty="0">
                <a:cs typeface="Arial" charset="0"/>
              </a:rPr>
              <a:t> per l’assignatura.</a:t>
            </a:r>
          </a:p>
          <a:p>
            <a:pPr marL="342900" indent="-34290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a-ES" b="1" i="1" dirty="0">
                <a:solidFill>
                  <a:srgbClr val="C00000"/>
                </a:solidFill>
                <a:cs typeface="Arial" charset="0"/>
              </a:rPr>
              <a:t>El professor haurà d’ensenyar als alumnes a crear aquests apunts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657350" y="4077360"/>
            <a:ext cx="5794375" cy="360362"/>
          </a:xfrm>
          <a:prstGeom prst="rect">
            <a:avLst/>
          </a:prstGeom>
          <a:solidFill>
            <a:srgbClr val="97F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35496" y="6141961"/>
            <a:ext cx="6984776" cy="350837"/>
          </a:xfrm>
          <a:prstGeom prst="rect">
            <a:avLst/>
          </a:prstGeom>
          <a:solidFill>
            <a:srgbClr val="97F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201" name="Rectangle 3"/>
          <p:cNvSpPr txBox="1">
            <a:spLocks noChangeArrowheads="1"/>
          </p:cNvSpPr>
          <p:nvPr/>
        </p:nvSpPr>
        <p:spPr bwMode="auto">
          <a:xfrm>
            <a:off x="108520" y="6131668"/>
            <a:ext cx="9035480" cy="82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b="1" i="1" dirty="0">
                <a:solidFill>
                  <a:srgbClr val="C00000"/>
                </a:solidFill>
                <a:cs typeface="Arial" charset="0"/>
              </a:rPr>
              <a:t>4. </a:t>
            </a:r>
            <a:r>
              <a:rPr lang="es-ES" b="1" i="1" dirty="0" smtClean="0">
                <a:solidFill>
                  <a:srgbClr val="C00000"/>
                </a:solidFill>
                <a:cs typeface="Arial" charset="0"/>
              </a:rPr>
              <a:t>I si es fan EXÀMENS MEMORÍSTICS </a:t>
            </a:r>
            <a:r>
              <a:rPr lang="es-ES" b="1" i="1" dirty="0">
                <a:solidFill>
                  <a:srgbClr val="C00000"/>
                </a:solidFill>
                <a:cs typeface="Arial" charset="0"/>
              </a:rPr>
              <a:t>SOBRE EL </a:t>
            </a:r>
            <a:r>
              <a:rPr lang="es-ES" b="1" i="1" dirty="0" smtClean="0">
                <a:solidFill>
                  <a:srgbClr val="C00000"/>
                </a:solidFill>
                <a:cs typeface="Arial" charset="0"/>
              </a:rPr>
              <a:t>GLOSSARI </a:t>
            </a:r>
            <a:r>
              <a:rPr lang="es-ES" i="1" dirty="0" smtClean="0">
                <a:cs typeface="Arial" charset="0"/>
              </a:rPr>
              <a:t>(</a:t>
            </a:r>
            <a:r>
              <a:rPr lang="ca-ES" i="1" dirty="0" smtClean="0">
                <a:cs typeface="Arial" charset="0"/>
              </a:rPr>
              <a:t>que </a:t>
            </a:r>
            <a:r>
              <a:rPr lang="ca-ES" i="1" dirty="0">
                <a:cs typeface="Arial" charset="0"/>
              </a:rPr>
              <a:t>es faran </a:t>
            </a:r>
            <a:r>
              <a:rPr lang="ca-ES" i="1" u="sng" dirty="0">
                <a:cs typeface="Arial" charset="0"/>
              </a:rPr>
              <a:t>sense apunts</a:t>
            </a:r>
            <a:r>
              <a:rPr lang="ca-ES" i="1" dirty="0">
                <a:cs typeface="Arial" charset="0"/>
              </a:rPr>
              <a:t>)</a:t>
            </a:r>
            <a:r>
              <a:rPr lang="es-ES" i="1" dirty="0">
                <a:cs typeface="Arial" charset="0"/>
              </a:rPr>
              <a:t>, </a:t>
            </a:r>
            <a:r>
              <a:rPr lang="es-ES" b="1" i="1" dirty="0">
                <a:cs typeface="Arial" charset="0"/>
              </a:rPr>
              <a:t>e</a:t>
            </a:r>
            <a:r>
              <a:rPr lang="ca-ES" b="1" i="1" dirty="0">
                <a:cs typeface="Arial" charset="0"/>
              </a:rPr>
              <a:t>l 70 % de les preguntes </a:t>
            </a:r>
            <a:r>
              <a:rPr lang="ca-ES" b="1" i="1" dirty="0" smtClean="0">
                <a:cs typeface="Arial" charset="0"/>
              </a:rPr>
              <a:t>es </a:t>
            </a:r>
            <a:r>
              <a:rPr lang="ca-ES" b="1" i="1" dirty="0">
                <a:cs typeface="Arial" charset="0"/>
              </a:rPr>
              <a:t>referiran </a:t>
            </a:r>
            <a:r>
              <a:rPr lang="ca-ES" b="1" i="1" dirty="0" smtClean="0">
                <a:cs typeface="Arial" charset="0"/>
              </a:rPr>
              <a:t>al contingut  </a:t>
            </a:r>
            <a:r>
              <a:rPr lang="ca-ES" b="1" i="1" dirty="0">
                <a:cs typeface="Arial" charset="0"/>
              </a:rPr>
              <a:t>aquest glossari. </a:t>
            </a:r>
            <a:endParaRPr lang="ca-ES" i="1" dirty="0">
              <a:cs typeface="Arial" charset="0"/>
            </a:endParaRP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 rot="-5400000">
            <a:off x="8105775" y="39401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/>
              <a:t>Pere </a:t>
            </a:r>
            <a:r>
              <a:rPr lang="es-ES" sz="1200" dirty="0" err="1"/>
              <a:t>Marquès</a:t>
            </a:r>
            <a:r>
              <a:rPr lang="es-ES" sz="1200" dirty="0"/>
              <a:t> (2014)</a:t>
            </a:r>
          </a:p>
        </p:txBody>
      </p:sp>
      <p:pic>
        <p:nvPicPr>
          <p:cNvPr id="8203" name="24 Imagen" descr="libreta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1438251"/>
            <a:ext cx="56673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31 Imagen" descr="pendriv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1308076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21 Imagen" descr="lapiz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1401738"/>
            <a:ext cx="2063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15 Imagen" descr="cajaherramienta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" y="819126"/>
            <a:ext cx="12033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21 Imagen" descr="smartphoneeinternet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638" y="700063"/>
            <a:ext cx="622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13 Imagen" descr="onenot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5988" y="73181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15 Rectángulo"/>
          <p:cNvSpPr>
            <a:spLocks noChangeArrowheads="1"/>
          </p:cNvSpPr>
          <p:nvPr/>
        </p:nvSpPr>
        <p:spPr bwMode="auto">
          <a:xfrm>
            <a:off x="1728788" y="4077360"/>
            <a:ext cx="7272337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b="1" i="1" dirty="0">
                <a:solidFill>
                  <a:srgbClr val="C00000"/>
                </a:solidFill>
                <a:cs typeface="Arial" charset="0"/>
              </a:rPr>
              <a:t>3. CADA ALUMNE ELABORA UN GLOSSARI BÀSIC </a:t>
            </a:r>
            <a:r>
              <a:rPr lang="ca-ES" b="1" i="1" dirty="0">
                <a:cs typeface="Arial" charset="0"/>
              </a:rPr>
              <a:t>on inclou els </a:t>
            </a:r>
            <a:r>
              <a:rPr lang="ca-ES" b="1" i="1" dirty="0">
                <a:solidFill>
                  <a:srgbClr val="C00000"/>
                </a:solidFill>
                <a:cs typeface="Arial" charset="0"/>
              </a:rPr>
              <a:t>conceptes i dades que el professor consideri   IMPRESCINDIBLE que </a:t>
            </a:r>
            <a:r>
              <a:rPr lang="ca-ES" b="1" i="1" dirty="0" smtClean="0">
                <a:solidFill>
                  <a:srgbClr val="C00000"/>
                </a:solidFill>
                <a:cs typeface="Arial" charset="0"/>
              </a:rPr>
              <a:t>memoritzi </a:t>
            </a:r>
            <a:r>
              <a:rPr lang="ca-ES" b="1" i="1" dirty="0" smtClean="0">
                <a:cs typeface="Arial" charset="0"/>
              </a:rPr>
              <a:t>o que quan de menys conegui.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i="1" dirty="0" smtClean="0">
                <a:cs typeface="Arial" charset="0"/>
              </a:rPr>
              <a:t>Per a facilitar la </a:t>
            </a:r>
            <a:r>
              <a:rPr lang="es-ES" i="1" dirty="0" err="1" smtClean="0">
                <a:cs typeface="Arial" charset="0"/>
              </a:rPr>
              <a:t>seva</a:t>
            </a:r>
            <a:r>
              <a:rPr lang="es-ES" i="1" dirty="0" smtClean="0">
                <a:cs typeface="Arial" charset="0"/>
              </a:rPr>
              <a:t> </a:t>
            </a:r>
            <a:r>
              <a:rPr lang="es-ES" i="1" dirty="0" err="1" smtClean="0">
                <a:cs typeface="Arial" charset="0"/>
              </a:rPr>
              <a:t>memorització</a:t>
            </a:r>
            <a:r>
              <a:rPr lang="es-ES" i="1" dirty="0" smtClean="0">
                <a:cs typeface="Arial" charset="0"/>
              </a:rPr>
              <a:t>, el </a:t>
            </a:r>
            <a:r>
              <a:rPr lang="es-ES" i="1" dirty="0" err="1" smtClean="0">
                <a:cs typeface="Arial" charset="0"/>
              </a:rPr>
              <a:t>professor</a:t>
            </a:r>
            <a:r>
              <a:rPr lang="es-ES" i="1" dirty="0" smtClean="0">
                <a:cs typeface="Arial" charset="0"/>
              </a:rPr>
              <a:t> </a:t>
            </a:r>
            <a:r>
              <a:rPr lang="es-ES" i="1" dirty="0" err="1" smtClean="0">
                <a:cs typeface="Arial" charset="0"/>
              </a:rPr>
              <a:t>pot</a:t>
            </a:r>
            <a:r>
              <a:rPr lang="es-ES" i="1" dirty="0" smtClean="0">
                <a:cs typeface="Arial" charset="0"/>
              </a:rPr>
              <a:t> </a:t>
            </a:r>
            <a:r>
              <a:rPr lang="es-ES" i="1" dirty="0" err="1" smtClean="0">
                <a:cs typeface="Arial" charset="0"/>
              </a:rPr>
              <a:t>ensenyar</a:t>
            </a:r>
            <a:r>
              <a:rPr lang="es-ES" i="1" dirty="0" smtClean="0">
                <a:cs typeface="Arial" charset="0"/>
              </a:rPr>
              <a:t> a construir </a:t>
            </a:r>
            <a:r>
              <a:rPr lang="es-ES" i="1" dirty="0" err="1" smtClean="0">
                <a:cs typeface="Arial" charset="0"/>
              </a:rPr>
              <a:t>definicions</a:t>
            </a:r>
            <a:r>
              <a:rPr lang="es-ES" i="1" dirty="0" smtClean="0">
                <a:cs typeface="Arial" charset="0"/>
              </a:rPr>
              <a:t> per </a:t>
            </a:r>
            <a:r>
              <a:rPr lang="es-ES" b="1" i="1" dirty="0" err="1" smtClean="0">
                <a:cs typeface="Arial" charset="0"/>
              </a:rPr>
              <a:t>memorització</a:t>
            </a:r>
            <a:r>
              <a:rPr lang="es-ES" b="1" i="1" dirty="0" smtClean="0">
                <a:cs typeface="Arial" charset="0"/>
              </a:rPr>
              <a:t> reconstructiva </a:t>
            </a:r>
            <a:r>
              <a:rPr lang="es-ES" i="1" dirty="0" smtClean="0">
                <a:cs typeface="Arial" charset="0"/>
              </a:rPr>
              <a:t>(</a:t>
            </a:r>
            <a:r>
              <a:rPr lang="es-ES" i="1" dirty="0" err="1" smtClean="0">
                <a:cs typeface="Arial" charset="0"/>
              </a:rPr>
              <a:t>com</a:t>
            </a:r>
            <a:r>
              <a:rPr lang="es-ES" i="1" dirty="0" smtClean="0">
                <a:cs typeface="Arial" charset="0"/>
              </a:rPr>
              <a:t> alternativa a la </a:t>
            </a:r>
            <a:r>
              <a:rPr lang="es-ES" i="1" dirty="0" err="1" smtClean="0">
                <a:cs typeface="Arial" charset="0"/>
              </a:rPr>
              <a:t>memorització</a:t>
            </a:r>
            <a:r>
              <a:rPr lang="es-ES" i="1" dirty="0" smtClean="0">
                <a:cs typeface="Arial" charset="0"/>
              </a:rPr>
              <a:t> </a:t>
            </a:r>
            <a:r>
              <a:rPr lang="es-ES" i="1" dirty="0" err="1" smtClean="0">
                <a:cs typeface="Arial" charset="0"/>
              </a:rPr>
              <a:t>mecànica</a:t>
            </a:r>
            <a:r>
              <a:rPr lang="es-ES" i="1" dirty="0" smtClean="0">
                <a:cs typeface="Arial" charset="0"/>
              </a:rPr>
              <a:t>)</a:t>
            </a:r>
            <a:endParaRPr lang="ca-ES" i="1" dirty="0">
              <a:cs typeface="Arial" charset="0"/>
            </a:endParaRPr>
          </a:p>
        </p:txBody>
      </p:sp>
      <p:pic>
        <p:nvPicPr>
          <p:cNvPr id="8210" name="5 Imagen" descr="glosari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957" y="4228296"/>
            <a:ext cx="1391707" cy="15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Rectángulo"/>
          <p:cNvSpPr/>
          <p:nvPr/>
        </p:nvSpPr>
        <p:spPr>
          <a:xfrm>
            <a:off x="0" y="2212951"/>
            <a:ext cx="8928100" cy="360362"/>
          </a:xfrm>
          <a:prstGeom prst="rect">
            <a:avLst/>
          </a:prstGeom>
          <a:solidFill>
            <a:srgbClr val="FFF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212" name="14 Rectángulo"/>
          <p:cNvSpPr>
            <a:spLocks noChangeArrowheads="1"/>
          </p:cNvSpPr>
          <p:nvPr/>
        </p:nvSpPr>
        <p:spPr bwMode="auto">
          <a:xfrm>
            <a:off x="144463" y="2205013"/>
            <a:ext cx="89646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400"/>
              </a:lnSpc>
              <a:spcBef>
                <a:spcPts val="600"/>
              </a:spcBef>
            </a:pPr>
            <a:r>
              <a:rPr lang="es-ES" b="1" i="1" dirty="0">
                <a:solidFill>
                  <a:srgbClr val="C00000"/>
                </a:solidFill>
                <a:cs typeface="Arial" charset="0"/>
              </a:rPr>
              <a:t>2. ELS ALUMNES USEN ELS APUNTS AL FER ACTIVITATS PRÀCTIQUES</a:t>
            </a:r>
            <a:r>
              <a:rPr lang="es-ES" b="1" i="1" dirty="0">
                <a:solidFill>
                  <a:srgbClr val="000099"/>
                </a:solidFill>
                <a:cs typeface="Arial" charset="0"/>
              </a:rPr>
              <a:t>, </a:t>
            </a:r>
            <a:br>
              <a:rPr lang="es-ES" b="1" i="1" dirty="0">
                <a:solidFill>
                  <a:srgbClr val="000099"/>
                </a:solidFill>
                <a:cs typeface="Arial" charset="0"/>
              </a:rPr>
            </a:br>
            <a:r>
              <a:rPr lang="ca-ES" b="1" i="1" dirty="0">
                <a:cs typeface="Arial" charset="0"/>
              </a:rPr>
              <a:t>inclús </a:t>
            </a:r>
            <a:r>
              <a:rPr lang="ca-ES" b="1" i="1" dirty="0" smtClean="0">
                <a:cs typeface="Arial" charset="0"/>
              </a:rPr>
              <a:t>en els</a:t>
            </a:r>
            <a:r>
              <a:rPr lang="ca-ES" b="1" i="1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es-ES" sz="1600" b="1" i="1" dirty="0" smtClean="0">
                <a:cs typeface="Arial" charset="0"/>
              </a:rPr>
              <a:t>EXÀMENS PRÀCTICS </a:t>
            </a:r>
            <a:r>
              <a:rPr lang="es-ES" i="1" dirty="0" smtClean="0">
                <a:cs typeface="Arial" charset="0"/>
              </a:rPr>
              <a:t>(</a:t>
            </a:r>
            <a:r>
              <a:rPr lang="es-ES" i="1" dirty="0" err="1" smtClean="0">
                <a:cs typeface="Arial" charset="0"/>
              </a:rPr>
              <a:t>individuals</a:t>
            </a:r>
            <a:r>
              <a:rPr lang="es-ES" i="1" dirty="0" smtClean="0">
                <a:cs typeface="Arial" charset="0"/>
              </a:rPr>
              <a:t>, </a:t>
            </a:r>
            <a:r>
              <a:rPr lang="es-ES" i="1" dirty="0" err="1" smtClean="0">
                <a:cs typeface="Arial" charset="0"/>
              </a:rPr>
              <a:t>projectes</a:t>
            </a:r>
            <a:r>
              <a:rPr lang="es-ES" i="1" dirty="0" smtClean="0">
                <a:cs typeface="Arial" charset="0"/>
              </a:rPr>
              <a:t> de </a:t>
            </a:r>
            <a:r>
              <a:rPr lang="es-ES" i="1" dirty="0" err="1" smtClean="0">
                <a:cs typeface="Arial" charset="0"/>
              </a:rPr>
              <a:t>grup</a:t>
            </a:r>
            <a:r>
              <a:rPr lang="es-ES" i="1" dirty="0" smtClean="0">
                <a:cs typeface="Arial" charset="0"/>
              </a:rPr>
              <a:t>…)</a:t>
            </a:r>
            <a:r>
              <a:rPr lang="es-ES" b="1" i="1" dirty="0" smtClean="0">
                <a:cs typeface="Arial" charset="0"/>
              </a:rPr>
              <a:t>.</a:t>
            </a:r>
            <a:endParaRPr lang="ca-ES" b="1" i="1" dirty="0">
              <a:solidFill>
                <a:srgbClr val="000099"/>
              </a:solidFill>
              <a:cs typeface="Arial" charset="0"/>
            </a:endParaRPr>
          </a:p>
          <a:p>
            <a:pPr algn="just">
              <a:lnSpc>
                <a:spcPts val="2400"/>
              </a:lnSpc>
              <a:spcBef>
                <a:spcPts val="600"/>
              </a:spcBef>
            </a:pPr>
            <a:r>
              <a:rPr lang="ca-ES" b="1" i="1" dirty="0">
                <a:solidFill>
                  <a:srgbClr val="C00000"/>
                </a:solidFill>
                <a:cs typeface="Arial" charset="0"/>
              </a:rPr>
              <a:t>Els alumnes usaran SEMPRE els apunts al fer activitats pràctiques, </a:t>
            </a:r>
            <a:r>
              <a:rPr lang="ca-ES" b="1" i="1" dirty="0">
                <a:cs typeface="Arial" charset="0"/>
              </a:rPr>
              <a:t>no només en els exàmens. </a:t>
            </a:r>
            <a:r>
              <a:rPr lang="ca-ES" i="1" dirty="0">
                <a:cs typeface="Arial" charset="0"/>
              </a:rPr>
              <a:t>Així es faran hàbils en crear i usar apunts. </a:t>
            </a:r>
            <a:r>
              <a:rPr lang="es-ES" i="1" dirty="0" err="1">
                <a:cs typeface="Arial" charset="0"/>
              </a:rPr>
              <a:t>Quan</a:t>
            </a:r>
            <a:r>
              <a:rPr lang="es-ES" i="1" dirty="0">
                <a:cs typeface="Arial" charset="0"/>
              </a:rPr>
              <a:t> el </a:t>
            </a:r>
            <a:r>
              <a:rPr lang="es-ES" i="1" dirty="0" err="1">
                <a:cs typeface="Arial" charset="0"/>
              </a:rPr>
              <a:t>professor</a:t>
            </a:r>
            <a:r>
              <a:rPr lang="es-ES" i="1" dirty="0">
                <a:cs typeface="Arial" charset="0"/>
              </a:rPr>
              <a:t> </a:t>
            </a:r>
            <a:r>
              <a:rPr lang="es-ES" i="1" dirty="0" err="1">
                <a:cs typeface="Arial" charset="0"/>
              </a:rPr>
              <a:t>ho</a:t>
            </a:r>
            <a:r>
              <a:rPr lang="es-ES" i="1" dirty="0">
                <a:cs typeface="Arial" charset="0"/>
              </a:rPr>
              <a:t> </a:t>
            </a:r>
            <a:r>
              <a:rPr lang="es-ES" i="1" dirty="0" err="1">
                <a:cs typeface="Arial" charset="0"/>
              </a:rPr>
              <a:t>indiqui</a:t>
            </a:r>
            <a:r>
              <a:rPr lang="es-ES" i="1" dirty="0">
                <a:cs typeface="Arial" charset="0"/>
              </a:rPr>
              <a:t> </a:t>
            </a:r>
            <a:r>
              <a:rPr lang="es-ES" i="1" dirty="0" err="1">
                <a:cs typeface="Arial" charset="0"/>
              </a:rPr>
              <a:t>podran</a:t>
            </a:r>
            <a:r>
              <a:rPr lang="es-ES" i="1" dirty="0">
                <a:cs typeface="Arial" charset="0"/>
              </a:rPr>
              <a:t> usar </a:t>
            </a:r>
            <a:r>
              <a:rPr lang="es-ES" i="1" u="sng" dirty="0">
                <a:cs typeface="Arial" charset="0"/>
              </a:rPr>
              <a:t>a </a:t>
            </a:r>
            <a:r>
              <a:rPr lang="es-ES" i="1" u="sng" dirty="0" err="1">
                <a:cs typeface="Arial" charset="0"/>
              </a:rPr>
              <a:t>més</a:t>
            </a:r>
            <a:r>
              <a:rPr lang="es-ES" i="1" u="sng" dirty="0">
                <a:cs typeface="Arial" charset="0"/>
              </a:rPr>
              <a:t> a </a:t>
            </a:r>
            <a:r>
              <a:rPr lang="es-ES" i="1" u="sng" dirty="0" err="1">
                <a:cs typeface="Arial" charset="0"/>
              </a:rPr>
              <a:t>més</a:t>
            </a:r>
            <a:r>
              <a:rPr lang="es-ES" i="1" u="sng" dirty="0">
                <a:cs typeface="Arial" charset="0"/>
              </a:rPr>
              <a:t> </a:t>
            </a:r>
            <a:r>
              <a:rPr lang="es-ES" i="1" u="sng" dirty="0" err="1">
                <a:cs typeface="Arial" charset="0"/>
              </a:rPr>
              <a:t>dels</a:t>
            </a:r>
            <a:r>
              <a:rPr lang="es-ES" i="1" u="sng" dirty="0">
                <a:cs typeface="Arial" charset="0"/>
              </a:rPr>
              <a:t> </a:t>
            </a:r>
            <a:r>
              <a:rPr lang="es-ES" i="1" u="sng" dirty="0" err="1">
                <a:cs typeface="Arial" charset="0"/>
              </a:rPr>
              <a:t>apunts</a:t>
            </a:r>
            <a:r>
              <a:rPr lang="es-ES" i="1" dirty="0">
                <a:cs typeface="Arial" charset="0"/>
              </a:rPr>
              <a:t> Internet.</a:t>
            </a:r>
            <a:endParaRPr lang="ca-ES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107950" y="4292600"/>
            <a:ext cx="3168650" cy="254793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724400" y="908050"/>
            <a:ext cx="3519488" cy="2711450"/>
          </a:xfrm>
          <a:prstGeom prst="ellipse">
            <a:avLst/>
          </a:prstGeom>
          <a:gradFill rotWithShape="0">
            <a:gsLst>
              <a:gs pos="0">
                <a:srgbClr val="33CCCC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356100" y="3716338"/>
            <a:ext cx="3816350" cy="29718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11188" y="936625"/>
            <a:ext cx="3338512" cy="29718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968500" y="1874838"/>
            <a:ext cx="1644650" cy="1554162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/>
              <a:t>SER</a:t>
            </a:r>
            <a:endParaRPr lang="es-ES_tradnl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807075" y="4997450"/>
            <a:ext cx="1644650" cy="1554163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 dirty="0" smtClean="0"/>
              <a:t>FER</a:t>
            </a:r>
            <a:endParaRPr lang="es-ES_tradnl" sz="2400" dirty="0"/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1428750" y="836890"/>
            <a:ext cx="34312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ES_tradnl" b="1" dirty="0" err="1" smtClean="0"/>
              <a:t>Desenvolupament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intel.lectual</a:t>
            </a:r>
            <a:endParaRPr lang="es-ES_tradnl" b="1" dirty="0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627313" y="3284538"/>
            <a:ext cx="295275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 smtClean="0"/>
              <a:t>COMPETÈNCIA: </a:t>
            </a: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 smtClean="0"/>
              <a:t>AUTONOMIA I </a:t>
            </a:r>
            <a:r>
              <a:rPr lang="es-ES_tradnl" sz="1600" b="1" dirty="0"/>
              <a:t>INICIATIVA</a:t>
            </a:r>
          </a:p>
        </p:txBody>
      </p:sp>
      <p:sp>
        <p:nvSpPr>
          <p:cNvPr id="5130" name="Oval 23"/>
          <p:cNvSpPr>
            <a:spLocks noChangeArrowheads="1"/>
          </p:cNvSpPr>
          <p:nvPr/>
        </p:nvSpPr>
        <p:spPr bwMode="auto">
          <a:xfrm>
            <a:off x="5375275" y="1587500"/>
            <a:ext cx="1644650" cy="1554163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 i="1" dirty="0" smtClean="0"/>
              <a:t>CONÈIXER</a:t>
            </a:r>
            <a:endParaRPr lang="es-ES_tradnl" i="1" dirty="0"/>
          </a:p>
        </p:txBody>
      </p:sp>
      <p:sp>
        <p:nvSpPr>
          <p:cNvPr id="5131" name="Oval 24"/>
          <p:cNvSpPr>
            <a:spLocks noChangeArrowheads="1"/>
          </p:cNvSpPr>
          <p:nvPr/>
        </p:nvSpPr>
        <p:spPr bwMode="auto">
          <a:xfrm>
            <a:off x="458788" y="4754563"/>
            <a:ext cx="1644650" cy="155416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 dirty="0" smtClean="0"/>
              <a:t>CONVIURE</a:t>
            </a:r>
            <a:endParaRPr lang="es-ES_tradnl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771775" y="1260475"/>
            <a:ext cx="31686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 smtClean="0"/>
              <a:t>COMPETÈNCIA</a:t>
            </a:r>
            <a:r>
              <a:rPr lang="es-ES_tradnl" sz="1600" b="1" dirty="0"/>
              <a:t>:</a:t>
            </a:r>
            <a:br>
              <a:rPr lang="es-ES_tradnl" sz="1600" b="1" dirty="0"/>
            </a:br>
            <a:r>
              <a:rPr lang="es-ES_tradnl" sz="1600" b="1" dirty="0" smtClean="0"/>
              <a:t>APRENDRE </a:t>
            </a:r>
            <a:r>
              <a:rPr lang="es-ES_tradnl" sz="1600" b="1" dirty="0"/>
              <a:t>A </a:t>
            </a:r>
            <a:r>
              <a:rPr lang="es-ES_tradnl" sz="1600" b="1" dirty="0" smtClean="0"/>
              <a:t>APRENDRE</a:t>
            </a:r>
            <a:endParaRPr lang="es-ES_tradnl" sz="1600" b="1" dirty="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0" y="2565291"/>
            <a:ext cx="19081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ES_tradnl" b="1" dirty="0" err="1" smtClean="0"/>
              <a:t>Desenvolupament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físic</a:t>
            </a:r>
            <a:r>
              <a:rPr lang="es-ES_tradnl" b="1" dirty="0" smtClean="0"/>
              <a:t>/</a:t>
            </a:r>
            <a:r>
              <a:rPr lang="es-ES_tradnl" b="1" dirty="0" err="1" smtClean="0"/>
              <a:t>salut</a:t>
            </a:r>
            <a:endParaRPr lang="es-ES_tradnl" b="1" dirty="0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0" y="1329829"/>
            <a:ext cx="27717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b="1" dirty="0" err="1" smtClean="0"/>
              <a:t>Autoconeixement</a:t>
            </a:r>
            <a:r>
              <a:rPr lang="es-ES_tradnl" b="1" dirty="0"/>
              <a:t/>
            </a:r>
            <a:br>
              <a:rPr lang="es-ES_tradnl" b="1" dirty="0"/>
            </a:br>
            <a:r>
              <a:rPr lang="es-ES_tradnl" b="1" dirty="0" err="1" smtClean="0"/>
              <a:t>intel.ligència</a:t>
            </a:r>
            <a:r>
              <a:rPr lang="es-ES_tradnl" b="1" dirty="0" smtClean="0"/>
              <a:t> </a:t>
            </a:r>
            <a:r>
              <a:rPr lang="es-ES_tradnl" b="1" dirty="0"/>
              <a:t>emocional</a:t>
            </a:r>
          </a:p>
          <a:p>
            <a:pPr algn="ctr"/>
            <a:r>
              <a:rPr lang="es-ES_tradnl" b="1" dirty="0"/>
              <a:t>autoestima, </a:t>
            </a:r>
            <a:r>
              <a:rPr lang="es-ES_tradnl" b="1" dirty="0" err="1" smtClean="0"/>
              <a:t>voluntat</a:t>
            </a:r>
            <a:endParaRPr lang="es-ES_tradnl" b="1" dirty="0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659563" y="1065510"/>
            <a:ext cx="248443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b="1" dirty="0" err="1" smtClean="0"/>
              <a:t>Tenir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coneixements</a:t>
            </a:r>
            <a:r>
              <a:rPr lang="es-ES_tradnl" b="1" dirty="0"/>
              <a:t/>
            </a:r>
            <a:br>
              <a:rPr lang="es-ES_tradnl" b="1" dirty="0"/>
            </a:br>
            <a:r>
              <a:rPr lang="es-ES_tradnl" b="1" dirty="0" smtClean="0"/>
              <a:t>i </a:t>
            </a:r>
            <a:r>
              <a:rPr lang="es-ES_tradnl" b="1" dirty="0" err="1" smtClean="0"/>
              <a:t>competències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específiques</a:t>
            </a:r>
            <a:r>
              <a:rPr lang="es-ES_tradnl" b="1" dirty="0" smtClean="0"/>
              <a:t> </a:t>
            </a:r>
            <a:endParaRPr lang="es-ES_tradnl" b="1" dirty="0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619250" y="4356100"/>
            <a:ext cx="2700338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 smtClean="0"/>
              <a:t>COMPETÈNCIA: </a:t>
            </a: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/>
              <a:t>SOCIAL </a:t>
            </a:r>
            <a:r>
              <a:rPr lang="es-ES_tradnl" sz="1600" b="1" dirty="0" smtClean="0"/>
              <a:t>I CIUDATADANA</a:t>
            </a:r>
            <a:endParaRPr lang="es-ES_tradnl" sz="1600" b="1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276600" y="5612090"/>
            <a:ext cx="24479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b="1" dirty="0" err="1" smtClean="0"/>
              <a:t>Idiomes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estrangers</a:t>
            </a:r>
            <a:endParaRPr lang="es-ES_tradnl" b="1" dirty="0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952750" y="6165850"/>
            <a:ext cx="32035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 smtClean="0"/>
              <a:t>COMPETÈNCIA: </a:t>
            </a: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 smtClean="0"/>
              <a:t>COMUNICACIÓ LLINGÜÍSTICA</a:t>
            </a:r>
            <a:endParaRPr lang="es-ES_tradnl" sz="1600" b="1" dirty="0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140200" y="4716463"/>
            <a:ext cx="179863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 smtClean="0"/>
              <a:t>COMPETÈNCIA: MÓN FÍSIC</a:t>
            </a:r>
            <a:endParaRPr lang="es-ES_tradnl" sz="1600" b="1" dirty="0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868988" y="3789363"/>
            <a:ext cx="251936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 smtClean="0"/>
              <a:t>COMPETÈNCIA: </a:t>
            </a:r>
            <a:r>
              <a:rPr lang="es-ES_tradnl" sz="1600" b="1" dirty="0"/>
              <a:t/>
            </a:r>
            <a:br>
              <a:rPr lang="es-ES_tradnl" sz="1600" b="1" dirty="0"/>
            </a:br>
            <a:r>
              <a:rPr lang="es-ES_tradnl" sz="1600" b="1" dirty="0"/>
              <a:t>CULTURAL/ARTÍSTICA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6950075" y="4645025"/>
            <a:ext cx="179863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 smtClean="0"/>
              <a:t>COMPETÈNCIA: MATEMÀTICA</a:t>
            </a:r>
            <a:endParaRPr lang="es-ES_tradnl" sz="1600" b="1" dirty="0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7381875" y="5876925"/>
            <a:ext cx="1798638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 smtClean="0"/>
              <a:t>COMPETÈNCIA: DIGITAL</a:t>
            </a:r>
            <a:endParaRPr lang="es-ES_tradnl" sz="1600" b="1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11188" y="3357563"/>
            <a:ext cx="2089150" cy="922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b="1" dirty="0" err="1" smtClean="0"/>
              <a:t>Maduració</a:t>
            </a:r>
            <a:r>
              <a:rPr lang="es-ES_tradnl" b="1" dirty="0" smtClean="0"/>
              <a:t> </a:t>
            </a:r>
            <a:r>
              <a:rPr lang="es-ES_tradnl" b="1" dirty="0"/>
              <a:t>moral/espiritual</a:t>
            </a:r>
            <a:br>
              <a:rPr lang="es-ES_tradnl" b="1" dirty="0"/>
            </a:br>
            <a:r>
              <a:rPr lang="es-ES_tradnl" b="1" dirty="0" err="1" smtClean="0"/>
              <a:t>valors</a:t>
            </a:r>
            <a:endParaRPr lang="es-ES_tradnl" b="1" dirty="0"/>
          </a:p>
        </p:txBody>
      </p:sp>
      <p:sp>
        <p:nvSpPr>
          <p:cNvPr id="5144" name="3 CuadroTexto"/>
          <p:cNvSpPr txBox="1">
            <a:spLocks noChangeArrowheads="1"/>
          </p:cNvSpPr>
          <p:nvPr/>
        </p:nvSpPr>
        <p:spPr bwMode="auto">
          <a:xfrm rot="-5400000">
            <a:off x="8178007" y="4263231"/>
            <a:ext cx="1655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hlinkClick r:id="rId3"/>
              </a:rPr>
              <a:t>Pere Marquès</a:t>
            </a:r>
            <a:r>
              <a:rPr lang="es-ES" sz="1200"/>
              <a:t> (2014)   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827088" y="-26988"/>
            <a:ext cx="8316912" cy="576263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ca-E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14 </a:t>
            </a:r>
            <a:r>
              <a:rPr lang="ca-ES" sz="28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BASES </a:t>
            </a:r>
            <a:r>
              <a:rPr lang="ca-ES" sz="2800" b="1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PEL NOU </a:t>
            </a:r>
            <a:r>
              <a:rPr lang="ca-E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PARADIGMA </a:t>
            </a:r>
            <a:r>
              <a:rPr lang="ca-E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EDUCATIU</a:t>
            </a:r>
            <a:endParaRPr lang="ca-E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46" name="43 Imagen" descr="esferaterrest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39688"/>
            <a:ext cx="9048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47 Imagen" descr="esferainterne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44500"/>
            <a:ext cx="1152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CuadroTexto"/>
          <p:cNvSpPr txBox="1"/>
          <p:nvPr/>
        </p:nvSpPr>
        <p:spPr>
          <a:xfrm>
            <a:off x="1042988" y="404813"/>
            <a:ext cx="23764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l’Era</a:t>
            </a: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</a:p>
        </p:txBody>
      </p:sp>
      <p:sp>
        <p:nvSpPr>
          <p:cNvPr id="5149" name="Line 5"/>
          <p:cNvSpPr>
            <a:spLocks noChangeShapeType="1"/>
          </p:cNvSpPr>
          <p:nvPr/>
        </p:nvSpPr>
        <p:spPr bwMode="auto">
          <a:xfrm>
            <a:off x="-1620838" y="3657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 autoUpdateAnimBg="0"/>
      <p:bldP spid="139277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Elipse"/>
          <p:cNvSpPr/>
          <p:nvPr/>
        </p:nvSpPr>
        <p:spPr>
          <a:xfrm>
            <a:off x="2555875" y="1152525"/>
            <a:ext cx="6408738" cy="561657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356100" y="1944688"/>
            <a:ext cx="4537075" cy="4103687"/>
          </a:xfrm>
          <a:prstGeom prst="ellipse">
            <a:avLst/>
          </a:prstGeom>
          <a:solidFill>
            <a:srgbClr val="43C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7" name="6 Elipse"/>
          <p:cNvSpPr/>
          <p:nvPr/>
        </p:nvSpPr>
        <p:spPr>
          <a:xfrm>
            <a:off x="5005388" y="2447925"/>
            <a:ext cx="3238500" cy="3095625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7173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08625" y="3024188"/>
            <a:ext cx="2087563" cy="19446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2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174" name="13 CuadroTexto"/>
          <p:cNvSpPr txBox="1">
            <a:spLocks noChangeArrowheads="1"/>
          </p:cNvSpPr>
          <p:nvPr/>
        </p:nvSpPr>
        <p:spPr bwMode="auto">
          <a:xfrm>
            <a:off x="5076825" y="2376488"/>
            <a:ext cx="1728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cs typeface="Arial" charset="0"/>
              </a:rPr>
              <a:t>INTERNET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7413625" y="6597650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Pere Marquès (2013)</a:t>
            </a:r>
          </a:p>
        </p:txBody>
      </p:sp>
      <p:sp>
        <p:nvSpPr>
          <p:cNvPr id="7176" name="15 CuadroTexto"/>
          <p:cNvSpPr txBox="1">
            <a:spLocks noChangeArrowheads="1"/>
          </p:cNvSpPr>
          <p:nvPr/>
        </p:nvSpPr>
        <p:spPr bwMode="auto">
          <a:xfrm>
            <a:off x="0" y="4762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900" b="1" i="1"/>
              <a:t>Estem evolucionat a </a:t>
            </a:r>
            <a:r>
              <a:rPr lang="ca-ES" sz="1900" b="1" i="1">
                <a:solidFill>
                  <a:srgbClr val="C00000"/>
                </a:solidFill>
              </a:rPr>
              <a:t>”i-persons” </a:t>
            </a:r>
            <a:r>
              <a:rPr lang="ca-ES" sz="1900" b="1" i="1"/>
              <a:t>sempre connectats a Internet. El nostre coneixement abarca la nostra </a:t>
            </a:r>
            <a:r>
              <a:rPr lang="ca-ES" sz="1900" b="1" i="1">
                <a:solidFill>
                  <a:srgbClr val="C00000"/>
                </a:solidFill>
              </a:rPr>
              <a:t>memòria interna </a:t>
            </a:r>
            <a:r>
              <a:rPr lang="ca-ES" sz="1900" b="1" i="1"/>
              <a:t>i la nostra </a:t>
            </a:r>
            <a:r>
              <a:rPr lang="ca-ES" sz="1900" b="1" i="1">
                <a:solidFill>
                  <a:srgbClr val="C00000"/>
                </a:solidFill>
              </a:rPr>
              <a:t>memòria externa </a:t>
            </a:r>
          </a:p>
        </p:txBody>
      </p:sp>
      <p:sp>
        <p:nvSpPr>
          <p:cNvPr id="7177" name="16 CuadroTexto"/>
          <p:cNvSpPr txBox="1">
            <a:spLocks noChangeArrowheads="1"/>
          </p:cNvSpPr>
          <p:nvPr/>
        </p:nvSpPr>
        <p:spPr bwMode="auto">
          <a:xfrm>
            <a:off x="6300788" y="2087563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/>
              <a:t>comunicació</a:t>
            </a:r>
          </a:p>
        </p:txBody>
      </p:sp>
      <p:sp>
        <p:nvSpPr>
          <p:cNvPr id="7178" name="17 CuadroTexto"/>
          <p:cNvSpPr txBox="1">
            <a:spLocks noChangeArrowheads="1"/>
          </p:cNvSpPr>
          <p:nvPr/>
        </p:nvSpPr>
        <p:spPr bwMode="auto">
          <a:xfrm>
            <a:off x="7092950" y="4752975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/>
              <a:t>www</a:t>
            </a:r>
          </a:p>
        </p:txBody>
      </p:sp>
      <p:pic>
        <p:nvPicPr>
          <p:cNvPr id="7179" name="21 Imagen" descr="smartphoneeinternet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663825"/>
            <a:ext cx="1511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17 CuadroTexto"/>
          <p:cNvSpPr txBox="1">
            <a:spLocks noChangeArrowheads="1"/>
          </p:cNvSpPr>
          <p:nvPr/>
        </p:nvSpPr>
        <p:spPr bwMode="auto">
          <a:xfrm>
            <a:off x="5867400" y="5040313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/>
              <a:t>informació</a:t>
            </a:r>
          </a:p>
        </p:txBody>
      </p:sp>
      <p:sp>
        <p:nvSpPr>
          <p:cNvPr id="7181" name="16 CuadroTexto"/>
          <p:cNvSpPr txBox="1">
            <a:spLocks noChangeArrowheads="1"/>
          </p:cNvSpPr>
          <p:nvPr/>
        </p:nvSpPr>
        <p:spPr bwMode="auto">
          <a:xfrm>
            <a:off x="7308850" y="2349500"/>
            <a:ext cx="93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/>
              <a:t>xarxes</a:t>
            </a:r>
          </a:p>
        </p:txBody>
      </p:sp>
      <p:sp>
        <p:nvSpPr>
          <p:cNvPr id="7182" name="29 CuadroTexto"/>
          <p:cNvSpPr txBox="1">
            <a:spLocks noChangeArrowheads="1"/>
          </p:cNvSpPr>
          <p:nvPr/>
        </p:nvSpPr>
        <p:spPr bwMode="auto">
          <a:xfrm>
            <a:off x="5508625" y="3535363"/>
            <a:ext cx="2160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>
                <a:solidFill>
                  <a:srgbClr val="290AE6"/>
                </a:solidFill>
              </a:rPr>
              <a:t>els meus</a:t>
            </a:r>
            <a:br>
              <a:rPr lang="ca-ES" b="1">
                <a:solidFill>
                  <a:srgbClr val="290AE6"/>
                </a:solidFill>
              </a:rPr>
            </a:br>
            <a:r>
              <a:rPr lang="ca-ES" b="1">
                <a:solidFill>
                  <a:srgbClr val="290AE6"/>
                </a:solidFill>
              </a:rPr>
              <a:t>apunts </a:t>
            </a:r>
            <a:br>
              <a:rPr lang="ca-ES" b="1">
                <a:solidFill>
                  <a:srgbClr val="290AE6"/>
                </a:solidFill>
              </a:rPr>
            </a:br>
            <a:r>
              <a:rPr lang="ca-ES" b="1">
                <a:solidFill>
                  <a:srgbClr val="290AE6"/>
                </a:solidFill>
              </a:rPr>
              <a:t>a Internet</a:t>
            </a:r>
            <a:endParaRPr lang="es-ES" b="1"/>
          </a:p>
        </p:txBody>
      </p:sp>
      <p:sp>
        <p:nvSpPr>
          <p:cNvPr id="7183" name="16 CuadroTexto"/>
          <p:cNvSpPr txBox="1">
            <a:spLocks noChangeArrowheads="1"/>
          </p:cNvSpPr>
          <p:nvPr/>
        </p:nvSpPr>
        <p:spPr bwMode="auto">
          <a:xfrm>
            <a:off x="7740650" y="3313113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/>
              <a:t>EVA</a:t>
            </a:r>
          </a:p>
        </p:txBody>
      </p:sp>
      <p:sp>
        <p:nvSpPr>
          <p:cNvPr id="7184" name="17 CuadroTexto"/>
          <p:cNvSpPr txBox="1">
            <a:spLocks noChangeArrowheads="1"/>
          </p:cNvSpPr>
          <p:nvPr/>
        </p:nvSpPr>
        <p:spPr bwMode="auto">
          <a:xfrm>
            <a:off x="7092950" y="2843213"/>
            <a:ext cx="158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recursosTIC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0" y="-26988"/>
            <a:ext cx="9144000" cy="523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INSTRUMENTS AVUI SEMPRE ACCESIBLES</a:t>
            </a:r>
            <a:endParaRPr lang="es-ES_tradn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86" name="36 Imagen" descr="compute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275" y="5435600"/>
            <a:ext cx="1216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24 Imagen" descr="libreta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4149725"/>
            <a:ext cx="647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7 Imagen" descr="lapiz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076700"/>
            <a:ext cx="28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26 Imagen" descr="calculadora3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6157913"/>
            <a:ext cx="8064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8 Imagen" descr="libros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1412875"/>
            <a:ext cx="9350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23 CuadroTexto"/>
          <p:cNvSpPr txBox="1">
            <a:spLocks noChangeArrowheads="1"/>
          </p:cNvSpPr>
          <p:nvPr/>
        </p:nvSpPr>
        <p:spPr bwMode="auto">
          <a:xfrm>
            <a:off x="2339975" y="2579688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00000"/>
                </a:solidFill>
              </a:rPr>
              <a:t>MEMÒRIA EXTERNA</a:t>
            </a:r>
            <a:endParaRPr lang="es-ES" sz="2400">
              <a:solidFill>
                <a:srgbClr val="C00000"/>
              </a:solidFill>
            </a:endParaRPr>
          </a:p>
        </p:txBody>
      </p:sp>
      <p:sp>
        <p:nvSpPr>
          <p:cNvPr id="7192" name="26 CuadroTexto"/>
          <p:cNvSpPr txBox="1">
            <a:spLocks noChangeArrowheads="1"/>
          </p:cNvSpPr>
          <p:nvPr/>
        </p:nvSpPr>
        <p:spPr bwMode="auto">
          <a:xfrm>
            <a:off x="2555875" y="4652963"/>
            <a:ext cx="208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>
                <a:solidFill>
                  <a:srgbClr val="290AE6"/>
                </a:solidFill>
              </a:rPr>
              <a:t>els meus apunts</a:t>
            </a:r>
            <a:br>
              <a:rPr lang="ca-ES" b="1">
                <a:solidFill>
                  <a:srgbClr val="290AE6"/>
                </a:solidFill>
              </a:rPr>
            </a:br>
            <a:r>
              <a:rPr lang="ca-ES" b="1">
                <a:solidFill>
                  <a:srgbClr val="290AE6"/>
                </a:solidFill>
              </a:rPr>
              <a:t>en paper</a:t>
            </a:r>
          </a:p>
        </p:txBody>
      </p:sp>
      <p:pic>
        <p:nvPicPr>
          <p:cNvPr id="7193" name="37 Imagen" descr="pendrive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8400" y="5237163"/>
            <a:ext cx="8556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26 CuadroTexto"/>
          <p:cNvSpPr txBox="1">
            <a:spLocks noChangeArrowheads="1"/>
          </p:cNvSpPr>
          <p:nvPr/>
        </p:nvSpPr>
        <p:spPr bwMode="auto">
          <a:xfrm>
            <a:off x="3708400" y="5807075"/>
            <a:ext cx="208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>
                <a:solidFill>
                  <a:srgbClr val="290AE6"/>
                </a:solidFill>
              </a:rPr>
              <a:t>els meus apunts</a:t>
            </a:r>
            <a:br>
              <a:rPr lang="ca-ES" b="1">
                <a:solidFill>
                  <a:srgbClr val="290AE6"/>
                </a:solidFill>
              </a:rPr>
            </a:br>
            <a:r>
              <a:rPr lang="ca-ES" b="1">
                <a:solidFill>
                  <a:srgbClr val="290AE6"/>
                </a:solidFill>
              </a:rPr>
              <a:t>en pendrive</a:t>
            </a:r>
          </a:p>
        </p:txBody>
      </p:sp>
      <p:pic>
        <p:nvPicPr>
          <p:cNvPr id="7195" name="31 Imagen" descr="cabezaycerebro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636838"/>
            <a:ext cx="1685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22 CuadroTexto"/>
          <p:cNvSpPr txBox="1">
            <a:spLocks noChangeArrowheads="1"/>
          </p:cNvSpPr>
          <p:nvPr/>
        </p:nvSpPr>
        <p:spPr bwMode="auto">
          <a:xfrm>
            <a:off x="2124075" y="2565400"/>
            <a:ext cx="5762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600" b="1">
                <a:solidFill>
                  <a:srgbClr val="FF0000"/>
                </a:solidFill>
              </a:rPr>
              <a:t>+</a:t>
            </a:r>
            <a:endParaRPr lang="es-ES" sz="3600" b="1">
              <a:solidFill>
                <a:srgbClr val="FF0000"/>
              </a:solidFill>
            </a:endParaRPr>
          </a:p>
        </p:txBody>
      </p:sp>
      <p:pic>
        <p:nvPicPr>
          <p:cNvPr id="7197" name="30 Imagen" descr="mapaconceptualcolores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047725">
            <a:off x="58738" y="2857500"/>
            <a:ext cx="1054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8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1196975"/>
            <a:ext cx="2771775" cy="1827213"/>
          </a:xfrm>
          <a:prstGeom prst="ellipse">
            <a:avLst/>
          </a:prstGeom>
          <a:solidFill>
            <a:srgbClr val="FFFF8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a-ES" sz="2000" b="1">
                <a:solidFill>
                  <a:srgbClr val="C00000"/>
                </a:solidFill>
                <a:cs typeface="Arial" charset="0"/>
              </a:rPr>
              <a:t>MEMÒRIA INTERNA </a:t>
            </a:r>
          </a:p>
          <a:p>
            <a:pPr algn="ctr"/>
            <a:r>
              <a:rPr lang="ca-ES" b="1">
                <a:solidFill>
                  <a:srgbClr val="C00000"/>
                </a:solidFill>
                <a:cs typeface="Arial" charset="0"/>
              </a:rPr>
              <a:t>I magatzem d’habilitats</a:t>
            </a:r>
          </a:p>
          <a:p>
            <a:pPr algn="ctr"/>
            <a:r>
              <a:rPr lang="ca-ES" b="1">
                <a:solidFill>
                  <a:srgbClr val="C00000"/>
                </a:solidFill>
                <a:cs typeface="Arial" charset="0"/>
              </a:rPr>
              <a:t>i centre de pressa </a:t>
            </a:r>
            <a:br>
              <a:rPr lang="ca-ES" b="1">
                <a:solidFill>
                  <a:srgbClr val="C00000"/>
                </a:solidFill>
                <a:cs typeface="Arial" charset="0"/>
              </a:rPr>
            </a:br>
            <a:r>
              <a:rPr lang="ca-ES" b="1">
                <a:solidFill>
                  <a:srgbClr val="C00000"/>
                </a:solidFill>
                <a:cs typeface="Arial" charset="0"/>
              </a:rPr>
              <a:t>de decisions</a:t>
            </a:r>
          </a:p>
        </p:txBody>
      </p:sp>
      <p:sp>
        <p:nvSpPr>
          <p:cNvPr id="7199" name="31 CuadroTexto"/>
          <p:cNvSpPr txBox="1">
            <a:spLocks noChangeArrowheads="1"/>
          </p:cNvSpPr>
          <p:nvPr/>
        </p:nvSpPr>
        <p:spPr bwMode="auto">
          <a:xfrm>
            <a:off x="0" y="450850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/>
              <a:t>el meu </a:t>
            </a:r>
            <a:r>
              <a:rPr lang="ca-ES" sz="2400" b="1"/>
              <a:t>CERVELL</a:t>
            </a:r>
          </a:p>
        </p:txBody>
      </p:sp>
      <p:sp>
        <p:nvSpPr>
          <p:cNvPr id="7200" name="30 CuadroTexto"/>
          <p:cNvSpPr txBox="1">
            <a:spLocks noChangeArrowheads="1"/>
          </p:cNvSpPr>
          <p:nvPr/>
        </p:nvSpPr>
        <p:spPr bwMode="auto">
          <a:xfrm>
            <a:off x="2411413" y="2998788"/>
            <a:ext cx="208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>
                <a:solidFill>
                  <a:srgbClr val="C00000"/>
                </a:solidFill>
              </a:rPr>
              <a:t>i   eines que </a:t>
            </a:r>
          </a:p>
          <a:p>
            <a:pPr algn="ctr"/>
            <a:r>
              <a:rPr lang="ca-ES" b="1">
                <a:solidFill>
                  <a:srgbClr val="C00000"/>
                </a:solidFill>
              </a:rPr>
              <a:t>utilitzo</a:t>
            </a:r>
          </a:p>
        </p:txBody>
      </p:sp>
      <p:sp>
        <p:nvSpPr>
          <p:cNvPr id="7201" name="32 CuadroTexto"/>
          <p:cNvSpPr txBox="1">
            <a:spLocks noChangeArrowheads="1"/>
          </p:cNvSpPr>
          <p:nvPr/>
        </p:nvSpPr>
        <p:spPr bwMode="auto">
          <a:xfrm>
            <a:off x="7345363" y="6135688"/>
            <a:ext cx="1906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000" b="1"/>
              <a:t>el meu </a:t>
            </a:r>
            <a:r>
              <a:rPr lang="ca-ES" sz="2400" b="1"/>
              <a:t>EPA</a:t>
            </a:r>
          </a:p>
        </p:txBody>
      </p:sp>
      <p:pic>
        <p:nvPicPr>
          <p:cNvPr id="7202" name="34 Imagen" descr="onenot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5963" y="3068638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-99392"/>
            <a:ext cx="9144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DIDÁCTICAS CON TIC</a:t>
            </a: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otras cuestiones del ámbito educativo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ca-ES" sz="2400" b="1" dirty="0" smtClean="0"/>
              <a:t>C</a:t>
            </a:r>
            <a:r>
              <a:rPr lang="ca-ES" sz="2000" b="1" dirty="0" smtClean="0"/>
              <a:t>ompendi de síntesis de Pere Marquès</a:t>
            </a:r>
            <a:r>
              <a:rPr lang="es-ES" sz="2000" dirty="0" smtClean="0"/>
              <a:t>:</a:t>
            </a:r>
            <a:r>
              <a:rPr lang="es-ES" i="1" dirty="0" smtClean="0"/>
              <a:t> </a:t>
            </a:r>
            <a:r>
              <a:rPr lang="es-ES" i="1" dirty="0" smtClean="0">
                <a:hlinkClick r:id="rId2"/>
              </a:rPr>
              <a:t>http://peremarques.net/didacticacontic.htm</a:t>
            </a:r>
            <a:endParaRPr lang="es-ES" sz="2400" i="1" dirty="0"/>
          </a:p>
        </p:txBody>
      </p:sp>
      <p:pic>
        <p:nvPicPr>
          <p:cNvPr id="7" name="6 Imagen" descr="tecnicasdidacticascon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416" y="1268760"/>
            <a:ext cx="6935168" cy="554461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33317" y="2420888"/>
            <a:ext cx="522259" cy="39604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ca-ES" sz="1600" b="1" dirty="0" smtClean="0">
                <a:latin typeface="Arial Black" pitchFamily="34" charset="0"/>
              </a:rPr>
              <a:t>IDEES PER </a:t>
            </a:r>
            <a:endParaRPr lang="ca-ES" sz="1600" b="1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340404" y="1196752"/>
            <a:ext cx="480068" cy="566124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ca-ES" sz="1400" b="1" dirty="0" smtClean="0">
                <a:latin typeface="Arial Black" pitchFamily="34" charset="0"/>
              </a:rPr>
              <a:t>MILLORAR L’EDUCACIÓ</a:t>
            </a:r>
            <a:endParaRPr lang="ca-ES" sz="12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5 CuadroTexto"/>
          <p:cNvSpPr txBox="1">
            <a:spLocks noChangeArrowheads="1"/>
          </p:cNvSpPr>
          <p:nvPr/>
        </p:nvSpPr>
        <p:spPr bwMode="auto">
          <a:xfrm>
            <a:off x="0" y="6119813"/>
            <a:ext cx="9144000" cy="738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400" b="1" i="1">
                <a:cs typeface="Arial" charset="0"/>
              </a:rPr>
              <a:t>ENS AJUDES? </a:t>
            </a:r>
            <a:r>
              <a:rPr lang="ca-ES" sz="1400" i="1">
                <a:cs typeface="Arial" charset="0"/>
              </a:rPr>
              <a:t>Seguirem elaborant més guies com aquesta i organitzant activitats i investigacions amb professors i escoles per impulsar la innovació i millora educativa. Però si tinguéssim més suport econòmic d'empreses, institucions, persones ... podríem fer més..</a:t>
            </a:r>
            <a:r>
              <a:rPr lang="ca-ES" sz="1400">
                <a:cs typeface="Arial" charset="0"/>
              </a:rPr>
              <a:t> Pere Marquès. Director del  GRUP DIM</a:t>
            </a:r>
          </a:p>
        </p:txBody>
      </p:sp>
      <p:sp>
        <p:nvSpPr>
          <p:cNvPr id="60419" name="6 CuadroTexto"/>
          <p:cNvSpPr txBox="1">
            <a:spLocks noChangeArrowheads="1"/>
          </p:cNvSpPr>
          <p:nvPr/>
        </p:nvSpPr>
        <p:spPr bwMode="auto">
          <a:xfrm>
            <a:off x="360363" y="2257425"/>
            <a:ext cx="8459787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400" b="1" i="1">
                <a:cs typeface="Arial" charset="0"/>
              </a:rPr>
              <a:t>AQUESTA GUIA I TOTES LES ACTIVITATS DEL GRUP DIM SÓN GRATUÏTES</a:t>
            </a:r>
          </a:p>
          <a:p>
            <a:pPr algn="ctr"/>
            <a:r>
              <a:rPr lang="ca-ES" sz="1400" i="1">
                <a:cs typeface="Arial" charset="0"/>
              </a:rPr>
              <a:t>Els contInguts es poden utilitzar lliurement, indicant l’autoria</a:t>
            </a:r>
          </a:p>
        </p:txBody>
      </p:sp>
      <p:pic>
        <p:nvPicPr>
          <p:cNvPr id="60420" name="7 Imagen" descr="creativecommonssomerights2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357563"/>
            <a:ext cx="1225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5 Imagen" descr="paraguascolordifumin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-647700"/>
            <a:ext cx="3705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6 CuadroTexto"/>
          <p:cNvSpPr txBox="1">
            <a:spLocks noChangeArrowheads="1"/>
          </p:cNvSpPr>
          <p:nvPr/>
        </p:nvSpPr>
        <p:spPr bwMode="auto">
          <a:xfrm>
            <a:off x="0" y="6562725"/>
            <a:ext cx="9144000" cy="323165"/>
          </a:xfrm>
          <a:prstGeom prst="rect">
            <a:avLst/>
          </a:prstGeom>
          <a:solidFill>
            <a:srgbClr val="FEEAC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s-ES" sz="1500" b="1" i="1" dirty="0">
                <a:cs typeface="Arial" charset="0"/>
              </a:rPr>
              <a:t>El </a:t>
            </a:r>
            <a:r>
              <a:rPr lang="es-ES" sz="1500" b="1" i="1" dirty="0" err="1">
                <a:cs typeface="Arial" charset="0"/>
              </a:rPr>
              <a:t>curriculum</a:t>
            </a:r>
            <a:r>
              <a:rPr lang="es-ES" sz="1500" b="1" i="1" dirty="0">
                <a:cs typeface="Arial" charset="0"/>
              </a:rPr>
              <a:t> </a:t>
            </a:r>
            <a:r>
              <a:rPr lang="es-ES" sz="1500" b="1" i="1" dirty="0" err="1">
                <a:cs typeface="Arial" charset="0"/>
              </a:rPr>
              <a:t>bimodal</a:t>
            </a:r>
            <a:r>
              <a:rPr lang="es-ES" sz="1500" b="1" i="1" dirty="0">
                <a:cs typeface="Arial" charset="0"/>
              </a:rPr>
              <a:t> </a:t>
            </a:r>
            <a:r>
              <a:rPr lang="es-ES" sz="1500" b="1" i="1" dirty="0" smtClean="0">
                <a:cs typeface="Arial" charset="0"/>
              </a:rPr>
              <a:t>i </a:t>
            </a:r>
            <a:r>
              <a:rPr lang="es-ES" sz="1500" b="1" i="1" dirty="0" err="1" smtClean="0">
                <a:cs typeface="Arial" charset="0"/>
              </a:rPr>
              <a:t>aquests</a:t>
            </a:r>
            <a:r>
              <a:rPr lang="es-ES" sz="1500" b="1" i="1" dirty="0" smtClean="0">
                <a:cs typeface="Arial" charset="0"/>
              </a:rPr>
              <a:t> principio son la </a:t>
            </a:r>
            <a:r>
              <a:rPr lang="es-ES" sz="1500" b="1" i="1" dirty="0">
                <a:cs typeface="Arial" charset="0"/>
              </a:rPr>
              <a:t>base del </a:t>
            </a:r>
            <a:r>
              <a:rPr lang="es-ES" sz="1500" b="1" i="1" dirty="0">
                <a:cs typeface="Arial" charset="0"/>
                <a:hlinkClick r:id="rId3"/>
              </a:rPr>
              <a:t>PARADIGMA </a:t>
            </a:r>
            <a:r>
              <a:rPr lang="es-ES" sz="1500" b="1" i="1" dirty="0" smtClean="0">
                <a:cs typeface="Arial" charset="0"/>
                <a:hlinkClick r:id="rId3"/>
              </a:rPr>
              <a:t>FORMATIU</a:t>
            </a:r>
            <a:r>
              <a:rPr lang="es-ES" sz="1500" b="1" i="1" dirty="0" smtClean="0">
                <a:cs typeface="Arial" charset="0"/>
              </a:rPr>
              <a:t> </a:t>
            </a:r>
            <a:r>
              <a:rPr lang="es-ES" sz="1500" b="1" i="1" dirty="0">
                <a:cs typeface="Arial" charset="0"/>
              </a:rPr>
              <a:t>de </a:t>
            </a:r>
            <a:r>
              <a:rPr lang="es-ES" sz="1500" b="1" i="1" dirty="0" err="1" smtClean="0">
                <a:cs typeface="Arial" charset="0"/>
              </a:rPr>
              <a:t>l’Era</a:t>
            </a:r>
            <a:r>
              <a:rPr lang="es-ES" sz="1500" b="1" i="1" dirty="0" smtClean="0">
                <a:cs typeface="Arial" charset="0"/>
              </a:rPr>
              <a:t> </a:t>
            </a:r>
            <a:r>
              <a:rPr lang="es-ES" sz="1500" b="1" i="1" dirty="0">
                <a:cs typeface="Arial" charset="0"/>
              </a:rPr>
              <a:t>Internet</a:t>
            </a:r>
          </a:p>
        </p:txBody>
      </p:sp>
      <p:sp>
        <p:nvSpPr>
          <p:cNvPr id="11269" name="10 CuadroTexto"/>
          <p:cNvSpPr txBox="1">
            <a:spLocks noChangeArrowheads="1"/>
          </p:cNvSpPr>
          <p:nvPr/>
        </p:nvSpPr>
        <p:spPr bwMode="auto">
          <a:xfrm>
            <a:off x="34925" y="3140968"/>
            <a:ext cx="7345387" cy="338554"/>
          </a:xfrm>
          <a:prstGeom prst="rect">
            <a:avLst/>
          </a:prstGeom>
          <a:solidFill>
            <a:srgbClr val="BECFF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1600" b="1" i="1"/>
          </a:p>
        </p:txBody>
      </p:sp>
      <p:sp>
        <p:nvSpPr>
          <p:cNvPr id="11270" name="10 CuadroTexto"/>
          <p:cNvSpPr txBox="1">
            <a:spLocks noChangeArrowheads="1"/>
          </p:cNvSpPr>
          <p:nvPr/>
        </p:nvSpPr>
        <p:spPr bwMode="auto">
          <a:xfrm>
            <a:off x="34925" y="692696"/>
            <a:ext cx="6049243" cy="350838"/>
          </a:xfrm>
          <a:prstGeom prst="rect">
            <a:avLst/>
          </a:prstGeom>
          <a:solidFill>
            <a:srgbClr val="FFFF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1600" b="1" i="1"/>
          </a:p>
        </p:txBody>
      </p:sp>
      <p:sp>
        <p:nvSpPr>
          <p:cNvPr id="11271" name="11 CuadroTexto"/>
          <p:cNvSpPr txBox="1">
            <a:spLocks noChangeArrowheads="1"/>
          </p:cNvSpPr>
          <p:nvPr/>
        </p:nvSpPr>
        <p:spPr bwMode="auto">
          <a:xfrm>
            <a:off x="107504" y="4437112"/>
            <a:ext cx="1584325" cy="339725"/>
          </a:xfrm>
          <a:prstGeom prst="rect">
            <a:avLst/>
          </a:prstGeom>
          <a:solidFill>
            <a:srgbClr val="FFA3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a-ES" sz="1600" b="1"/>
          </a:p>
        </p:txBody>
      </p:sp>
      <p:sp>
        <p:nvSpPr>
          <p:cNvPr id="11272" name="Text Box 20"/>
          <p:cNvSpPr txBox="1">
            <a:spLocks noChangeArrowheads="1"/>
          </p:cNvSpPr>
          <p:nvPr/>
        </p:nvSpPr>
        <p:spPr bwMode="auto">
          <a:xfrm rot="16200000">
            <a:off x="8093968" y="3147393"/>
            <a:ext cx="1873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/>
              <a:t>Pere </a:t>
            </a:r>
            <a:r>
              <a:rPr lang="es-ES" sz="1200" dirty="0" err="1"/>
              <a:t>Marquès</a:t>
            </a:r>
            <a:r>
              <a:rPr lang="es-ES" sz="1200" dirty="0"/>
              <a:t> (2014)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925" y="1772365"/>
            <a:ext cx="8497515" cy="144913"/>
          </a:xfrm>
          <a:prstGeom prst="rect">
            <a:avLst/>
          </a:prstGeom>
          <a:solidFill>
            <a:srgbClr val="97F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5" name="14 Rectángulo"/>
          <p:cNvSpPr/>
          <p:nvPr/>
        </p:nvSpPr>
        <p:spPr>
          <a:xfrm>
            <a:off x="34925" y="1916832"/>
            <a:ext cx="8497515" cy="143321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1276" name="Rectangle 3"/>
          <p:cNvSpPr txBox="1">
            <a:spLocks noChangeArrowheads="1"/>
          </p:cNvSpPr>
          <p:nvPr/>
        </p:nvSpPr>
        <p:spPr bwMode="auto">
          <a:xfrm>
            <a:off x="107950" y="692696"/>
            <a:ext cx="89281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b="1" i="1" dirty="0" smtClean="0">
                <a:solidFill>
                  <a:srgbClr val="BD0338"/>
                </a:solidFill>
                <a:cs typeface="Arial" charset="0"/>
              </a:rPr>
              <a:t>5. REALITZAR </a:t>
            </a:r>
            <a:r>
              <a:rPr lang="ca-ES" b="1" i="1" u="sng" dirty="0" smtClean="0">
                <a:solidFill>
                  <a:srgbClr val="BD0338"/>
                </a:solidFill>
                <a:cs typeface="Arial" charset="0"/>
              </a:rPr>
              <a:t>MOLTS</a:t>
            </a:r>
            <a:r>
              <a:rPr lang="ca-ES" b="1" i="1" dirty="0" smtClean="0">
                <a:solidFill>
                  <a:srgbClr val="BD0338"/>
                </a:solidFill>
                <a:cs typeface="Arial" charset="0"/>
              </a:rPr>
              <a:t>  EXERCICIS SIGNIFICATIUS</a:t>
            </a:r>
            <a:r>
              <a:rPr lang="ca-ES" b="1" i="1" dirty="0" smtClean="0">
                <a:solidFill>
                  <a:srgbClr val="C00000"/>
                </a:solidFill>
                <a:cs typeface="Arial" charset="0"/>
              </a:rPr>
              <a:t> i projectes</a:t>
            </a:r>
            <a:r>
              <a:rPr lang="ca-ES" b="1" i="1" dirty="0" smtClean="0">
                <a:cs typeface="Arial" charset="0"/>
              </a:rPr>
              <a:t> (reals, útils), </a:t>
            </a:r>
            <a:r>
              <a:rPr lang="ca-ES" b="1" i="1" dirty="0" smtClean="0">
                <a:solidFill>
                  <a:srgbClr val="000099"/>
                </a:solidFill>
                <a:cs typeface="Arial" charset="0"/>
              </a:rPr>
              <a:t>individuals i en grup </a:t>
            </a:r>
            <a:r>
              <a:rPr lang="ca-ES" b="1" i="1" dirty="0" err="1" smtClean="0">
                <a:solidFill>
                  <a:srgbClr val="000099"/>
                </a:solidFill>
                <a:cs typeface="Arial" charset="0"/>
              </a:rPr>
              <a:t>col.laboratiu</a:t>
            </a:r>
            <a:r>
              <a:rPr lang="ca-ES" b="1" i="1" dirty="0" smtClean="0">
                <a:cs typeface="Arial" charset="0"/>
              </a:rPr>
              <a:t>, on els </a:t>
            </a:r>
            <a:r>
              <a:rPr lang="ca-ES" b="1" i="1" dirty="0" smtClean="0">
                <a:solidFill>
                  <a:srgbClr val="000099"/>
                </a:solidFill>
                <a:cs typeface="Arial" charset="0"/>
              </a:rPr>
              <a:t>alumnes/actors </a:t>
            </a:r>
            <a:r>
              <a:rPr lang="ca-ES" b="1" i="1" dirty="0" smtClean="0">
                <a:cs typeface="Arial" charset="0"/>
              </a:rPr>
              <a:t>desenvolupin diversos rols: </a:t>
            </a:r>
            <a:r>
              <a:rPr lang="ca-ES" i="1" dirty="0" smtClean="0">
                <a:cs typeface="Arial" charset="0"/>
              </a:rPr>
              <a:t>professors, periodistes, cercadors/creadors de recursos...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b="1" i="1" dirty="0" smtClean="0">
                <a:solidFill>
                  <a:srgbClr val="C00000"/>
                </a:solidFill>
                <a:cs typeface="Arial" charset="0"/>
              </a:rPr>
              <a:t>6. CADA DIA: LLEGIR, CERCAR INFORMACIÓ, CREAR I EXPRESSAR. </a:t>
            </a:r>
            <a:r>
              <a:rPr lang="ca-ES" i="1" dirty="0" smtClean="0">
                <a:cs typeface="Arial" charset="0"/>
              </a:rPr>
              <a:t>Fer activitats que exigeixin: llegir, escoltar, cercar informació (Internet, llibres), prendre apunts, redactar i esquematitzar, crear i interpretar taules i gràfics, manejar nombres i magnituds, exposar i argumentar, dialogar i debatre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b="1" i="1" dirty="0" smtClean="0">
                <a:solidFill>
                  <a:srgbClr val="BD0338"/>
                </a:solidFill>
                <a:cs typeface="Arial" charset="0"/>
              </a:rPr>
              <a:t>7. AVALUACIÓ CONTINUADA AMB EL SUPORT DELS ALUMNES (aprenentatge servei a l’escola): </a:t>
            </a:r>
            <a:r>
              <a:rPr lang="ca-ES" i="1" dirty="0" smtClean="0">
                <a:cs typeface="Arial" charset="0"/>
              </a:rPr>
              <a:t>autoavaluació, correcció entre alumnes, presentació i correcció pública a la pissarra digital, </a:t>
            </a:r>
            <a:r>
              <a:rPr lang="ca-ES" i="1" dirty="0" err="1" smtClean="0">
                <a:cs typeface="Arial" charset="0"/>
              </a:rPr>
              <a:t>portafoli</a:t>
            </a:r>
            <a:r>
              <a:rPr lang="ca-ES" i="1" dirty="0" smtClean="0">
                <a:cs typeface="Arial" charset="0"/>
              </a:rPr>
              <a:t>, companys tutors… i </a:t>
            </a:r>
            <a:r>
              <a:rPr lang="ca-ES" b="1" i="1" dirty="0" err="1" smtClean="0">
                <a:solidFill>
                  <a:srgbClr val="C00000"/>
                </a:solidFill>
                <a:cs typeface="Arial" charset="0"/>
              </a:rPr>
              <a:t>exàmens-control</a:t>
            </a:r>
            <a:r>
              <a:rPr lang="ca-ES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periòdics</a:t>
            </a:r>
            <a:r>
              <a:rPr lang="es-ES" dirty="0" smtClean="0">
                <a:cs typeface="Arial" charset="0"/>
              </a:rPr>
              <a:t> del </a:t>
            </a:r>
            <a:r>
              <a:rPr lang="es-ES" dirty="0" err="1" smtClean="0">
                <a:cs typeface="Arial" charset="0"/>
              </a:rPr>
              <a:t>professor</a:t>
            </a:r>
            <a:r>
              <a:rPr lang="es-ES" dirty="0" smtClean="0">
                <a:cs typeface="Arial" charset="0"/>
              </a:rPr>
              <a:t>.</a:t>
            </a:r>
            <a:endParaRPr lang="ca-ES" b="1" i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 bwMode="auto">
          <a:xfrm>
            <a:off x="179512" y="4422276"/>
            <a:ext cx="612068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b="1" i="1" dirty="0" smtClean="0">
                <a:solidFill>
                  <a:srgbClr val="BD0338"/>
                </a:solidFill>
                <a:cs typeface="Arial" charset="0"/>
              </a:rPr>
              <a:t>8.- TUTORIA. </a:t>
            </a:r>
            <a:r>
              <a:rPr lang="ca-ES" b="1" i="1" dirty="0" smtClean="0">
                <a:solidFill>
                  <a:srgbClr val="000099"/>
                </a:solidFill>
                <a:cs typeface="Arial" charset="0"/>
              </a:rPr>
              <a:t>Detecció precoç de dificultats</a:t>
            </a:r>
            <a:r>
              <a:rPr lang="ca-ES" b="1" i="1" dirty="0" smtClean="0">
                <a:cs typeface="Arial" charset="0"/>
              </a:rPr>
              <a:t>. </a:t>
            </a:r>
            <a:r>
              <a:rPr lang="ca-ES" i="1" dirty="0" smtClean="0">
                <a:cs typeface="Arial" charset="0"/>
              </a:rPr>
              <a:t>Motivació i suport. Orientació pel desenvolupament integral considerant:</a:t>
            </a:r>
            <a:r>
              <a:rPr lang="ca-ES" i="1" dirty="0" smtClean="0">
                <a:solidFill>
                  <a:srgbClr val="000099"/>
                </a:solidFill>
                <a:cs typeface="Arial" charset="0"/>
              </a:rPr>
              <a:t>autoestima, emocions, </a:t>
            </a:r>
            <a:r>
              <a:rPr lang="ca-ES" i="1" dirty="0" err="1" smtClean="0">
                <a:solidFill>
                  <a:srgbClr val="000099"/>
                </a:solidFill>
                <a:cs typeface="Arial" charset="0"/>
              </a:rPr>
              <a:t>intel.ligències</a:t>
            </a:r>
            <a:r>
              <a:rPr lang="ca-ES" i="1" dirty="0" smtClean="0">
                <a:solidFill>
                  <a:srgbClr val="000099"/>
                </a:solidFill>
                <a:cs typeface="Arial" charset="0"/>
              </a:rPr>
              <a:t> múltiples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b="1" i="1" dirty="0" smtClean="0">
                <a:solidFill>
                  <a:srgbClr val="BD0338"/>
                </a:solidFill>
                <a:cs typeface="Arial" charset="0"/>
              </a:rPr>
              <a:t>9. ÚS INTENSIU DE LES TIC </a:t>
            </a:r>
            <a:r>
              <a:rPr lang="ca-ES" i="1" dirty="0" smtClean="0">
                <a:cs typeface="Arial" charset="0"/>
              </a:rPr>
              <a:t>(segons nivell educatiu, assignatures i dotacions) </a:t>
            </a:r>
            <a:r>
              <a:rPr lang="ca-ES" dirty="0" smtClean="0">
                <a:cs typeface="Arial" charset="0"/>
              </a:rPr>
              <a:t>: per a facilitar els aprenentatges i que els estudiants desenvolupin la </a:t>
            </a:r>
            <a:r>
              <a:rPr lang="ca-ES" b="1" i="1" dirty="0" smtClean="0">
                <a:solidFill>
                  <a:srgbClr val="0F01BF"/>
                </a:solidFill>
                <a:cs typeface="Arial" charset="0"/>
              </a:rPr>
              <a:t>competència digital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</a:pPr>
            <a:endParaRPr lang="es-ES" b="1" i="1" dirty="0">
              <a:solidFill>
                <a:srgbClr val="BD0338"/>
              </a:solidFill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8263" y="73025"/>
            <a:ext cx="8828087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a-E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ALTRES PRINCIPIS </a:t>
            </a:r>
            <a:r>
              <a:rPr lang="ca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(OPCIONALS) </a:t>
            </a:r>
            <a:r>
              <a:rPr lang="ca-E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QUE ES RECOMANEN</a:t>
            </a:r>
            <a:endParaRPr lang="ca-ES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 descr="paradigmaformnatiuc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437112"/>
            <a:ext cx="2843808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320480"/>
          </a:xfrm>
        </p:spPr>
        <p:txBody>
          <a:bodyPr>
            <a:noAutofit/>
          </a:bodyPr>
          <a:lstStyle/>
          <a:p>
            <a:pPr marL="0" lvl="2" indent="-358775" algn="just">
              <a:spcBef>
                <a:spcPts val="1200"/>
              </a:spcBef>
              <a:spcAft>
                <a:spcPts val="1800"/>
              </a:spcAft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Identificar els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millors models didàctics</a:t>
            </a:r>
            <a:r>
              <a:rPr lang="ca-E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que es poden aplicar en el marc del </a:t>
            </a:r>
            <a:r>
              <a:rPr lang="ca-ES" sz="2000" b="1" dirty="0" err="1" smtClean="0">
                <a:latin typeface="Arial" pitchFamily="34" charset="0"/>
                <a:cs typeface="Arial" pitchFamily="34" charset="0"/>
              </a:rPr>
              <a:t>curriculum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bimodal.</a:t>
            </a:r>
          </a:p>
          <a:p>
            <a:pPr marL="0" lvl="2" indent="-358775" algn="just">
              <a:spcBef>
                <a:spcPts val="1200"/>
              </a:spcBef>
              <a:spcAft>
                <a:spcPts val="1800"/>
              </a:spcAft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Identificar les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problemàtiques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que pot generar el </a:t>
            </a:r>
            <a:r>
              <a:rPr lang="ca-ES" sz="2000" b="1" dirty="0" err="1" smtClean="0">
                <a:latin typeface="Arial" pitchFamily="34" charset="0"/>
                <a:cs typeface="Arial" pitchFamily="34" charset="0"/>
              </a:rPr>
              <a:t>curriculum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bimodal i establir els procediments a seguir per a minimitzar-les.</a:t>
            </a:r>
          </a:p>
          <a:p>
            <a:pPr marL="0" lvl="2" indent="-358775" algn="just">
              <a:spcBef>
                <a:spcPts val="1200"/>
              </a:spcBef>
              <a:spcAft>
                <a:spcPts val="1800"/>
              </a:spcAft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Identificar els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avantatges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que el </a:t>
            </a:r>
            <a:r>
              <a:rPr lang="ca-ES" sz="2000" b="1" dirty="0" err="1" smtClean="0">
                <a:latin typeface="Arial" pitchFamily="34" charset="0"/>
                <a:cs typeface="Arial" pitchFamily="34" charset="0"/>
              </a:rPr>
              <a:t>curriculum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bimodal pot proporcionar al professorat i a l’alumnat en els processos d’ensenyament i aprenentatge.</a:t>
            </a:r>
          </a:p>
          <a:p>
            <a:pPr marL="0" lvl="2" indent="-358775" algn="just">
              <a:spcBef>
                <a:spcPts val="1200"/>
              </a:spcBef>
              <a:spcAft>
                <a:spcPts val="1800"/>
              </a:spcAft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Comprovar el seu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impacte en els aprenentatges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, i especialment en la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millora dels resultats acadèmics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dels estudiants.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82402"/>
            <a:ext cx="8531225" cy="706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OBJECTIUS DE LA RECERCA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2013)</a:t>
            </a:r>
            <a:endParaRPr lang="es-ES" sz="1200" dirty="0">
              <a:latin typeface="Calibri" pitchFamily="34" charset="0"/>
            </a:endParaRPr>
          </a:p>
        </p:txBody>
      </p:sp>
      <p:pic>
        <p:nvPicPr>
          <p:cNvPr id="5" name="4 Imagen" descr="sc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85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72008" y="1728192"/>
            <a:ext cx="9036496" cy="4941168"/>
          </a:xfrm>
        </p:spPr>
        <p:txBody>
          <a:bodyPr>
            <a:noAutofit/>
          </a:bodyPr>
          <a:lstStyle/>
          <a:p>
            <a:pPr marL="0" lvl="2" indent="-358775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Els centres participants han comptat amb un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coordinador local de la recerca al centre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i han rebut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tres seminaris formatius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i de seguiment en el seu centre:</a:t>
            </a:r>
          </a:p>
          <a:p>
            <a:pPr marL="0" lvl="2" indent="-358775" algn="just">
              <a:spcBef>
                <a:spcPts val="600"/>
              </a:spcBef>
              <a:spcAft>
                <a:spcPts val="1200"/>
              </a:spcAft>
            </a:pPr>
            <a:r>
              <a:rPr lang="ca-E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Seminari-1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, a principi de curs. Presentació del CURRÍCULUM BIMODAL a tots els professors, i orientacions per a aplicar-lo. </a:t>
            </a:r>
          </a:p>
          <a:p>
            <a:pPr marL="0" lvl="2" indent="-358775" algn="just">
              <a:spcBef>
                <a:spcPts val="600"/>
              </a:spcBef>
              <a:spcAft>
                <a:spcPts val="1200"/>
              </a:spcAft>
            </a:pPr>
            <a:r>
              <a:rPr lang="ca-E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Seminari-2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i="1" dirty="0" smtClean="0">
                <a:latin typeface="Arial" pitchFamily="34" charset="0"/>
                <a:cs typeface="Arial" pitchFamily="34" charset="0"/>
              </a:rPr>
              <a:t>(desembre/gener).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Cada professor comenta quines activitats ha realitzat, què ha anat molt bé, quins problemes ha tingut...  S’emplena un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qüestionari inicial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2" indent="-358775" algn="just">
              <a:spcBef>
                <a:spcPts val="600"/>
              </a:spcBef>
              <a:spcAft>
                <a:spcPts val="1200"/>
              </a:spcAft>
            </a:pPr>
            <a:r>
              <a:rPr lang="ca-E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Seminari-3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i="1" dirty="0" smtClean="0">
                <a:latin typeface="Arial" pitchFamily="34" charset="0"/>
                <a:cs typeface="Arial" pitchFamily="34" charset="0"/>
              </a:rPr>
              <a:t>(abril/maig).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Els professors </a:t>
            </a:r>
            <a:r>
              <a:rPr lang="ca-ES" sz="2000" b="1" dirty="0" err="1" smtClean="0">
                <a:latin typeface="Arial" pitchFamily="34" charset="0"/>
                <a:cs typeface="Arial" pitchFamily="34" charset="0"/>
              </a:rPr>
              <a:t>emplenan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qüestionari final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i comenten la seva valoració de la experiència. </a:t>
            </a:r>
          </a:p>
          <a:p>
            <a:pPr marL="0" lvl="2" indent="-358775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També hi ha un </a:t>
            </a:r>
            <a:r>
              <a:rPr lang="ca-E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portal </a:t>
            </a:r>
            <a:r>
              <a:rPr lang="ca-E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on-line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amb orientacions i la possibilitat de fer consultes als coordinadors.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7" y="1066378"/>
            <a:ext cx="5400601" cy="49041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 DE TREBALL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2013)</a:t>
            </a:r>
            <a:endParaRPr lang="es-ES" sz="1200" dirty="0">
              <a:latin typeface="Calibri" pitchFamily="34" charset="0"/>
            </a:endParaRPr>
          </a:p>
        </p:txBody>
      </p:sp>
      <p:pic>
        <p:nvPicPr>
          <p:cNvPr id="5" name="4 Imagen" descr="sc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85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08522"/>
            <a:ext cx="9144000" cy="5762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CENTRES INNOVADORS PARTICIPANTS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sc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85369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67744" y="2657812"/>
            <a:ext cx="48965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18000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Escola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Virolai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(Barcelona) P, E </a:t>
            </a:r>
            <a:endParaRPr lang="es-ES" sz="1600" b="1" kern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lvl="2" indent="-18000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CIC,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Escola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Batxillerats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(Barcelona) B </a:t>
            </a:r>
          </a:p>
          <a:p>
            <a:pPr marL="0" lvl="2" indent="-18000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Col.legi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Vall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Bellaterra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) E, EE</a:t>
            </a:r>
          </a:p>
          <a:p>
            <a:pPr marL="0" lvl="2" indent="-18000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Escola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Dr.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Trueta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Viladecans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) P </a:t>
            </a:r>
          </a:p>
          <a:p>
            <a:pPr marL="0" lvl="2" indent="-18000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Escola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Roques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Blaves</a:t>
            </a:r>
            <a:r>
              <a:rPr lang="es-ES" sz="1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Esparreguera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) P </a:t>
            </a:r>
          </a:p>
          <a:p>
            <a:pPr marL="0" lvl="2" indent="-18000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Escola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Pineda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Hospitalet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 de Llobregat) E</a:t>
            </a:r>
          </a:p>
          <a:p>
            <a:pPr marL="0" lvl="2" indent="-180000" algn="just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IE Costa i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Llobera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(Barcelona) P</a:t>
            </a:r>
            <a:r>
              <a:rPr lang="es-ES" sz="1600" b="1" kern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2" indent="-180000" algn="just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INS Andreu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Nin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(El Vendrell) E </a:t>
            </a:r>
          </a:p>
          <a:p>
            <a:pPr marL="0" lvl="2" indent="-180000" algn="just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INS Anna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Gironella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de Mundet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(Barcelona)E </a:t>
            </a:r>
          </a:p>
          <a:p>
            <a:pPr marL="0" lvl="2" indent="-180000" algn="just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SINS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Bages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Sud</a:t>
            </a:r>
            <a:r>
              <a:rPr lang="es-ES" sz="1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Castellbell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 i el 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Vilar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) E </a:t>
            </a:r>
          </a:p>
          <a:p>
            <a:pPr marL="0" lvl="2" indent="-180000" algn="just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SINS Cardener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Sant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 Joan de 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Vilatorrada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) E </a:t>
            </a:r>
          </a:p>
          <a:p>
            <a:pPr marL="0" lvl="2" indent="-180000" algn="just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SINS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Dosrius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kern="0" dirty="0" err="1" smtClean="0">
                <a:latin typeface="Arial" pitchFamily="34" charset="0"/>
                <a:cs typeface="Arial" pitchFamily="34" charset="0"/>
              </a:rPr>
              <a:t>Dosrius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) E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0" lvl="2" indent="-18000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Escoles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kern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Minguella</a:t>
            </a:r>
            <a:r>
              <a:rPr lang="es-ES" sz="16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kern="0" dirty="0" smtClean="0">
                <a:latin typeface="Arial" pitchFamily="34" charset="0"/>
                <a:cs typeface="Arial" pitchFamily="34" charset="0"/>
              </a:rPr>
              <a:t>(Badalona) P, E </a:t>
            </a:r>
            <a:endParaRPr lang="es-ES" sz="1600" b="1" kern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2013)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14847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ca-ES" b="1" dirty="0" smtClean="0">
                <a:latin typeface="Arial" pitchFamily="34" charset="0"/>
                <a:cs typeface="Arial" pitchFamily="34" charset="0"/>
              </a:rPr>
              <a:t>Han lliurat el qüestionari final havent aplicat el CB a les classes: </a:t>
            </a:r>
            <a:r>
              <a:rPr lang="ca-E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81 professors</a:t>
            </a:r>
            <a:r>
              <a:rPr lang="ca-ES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a-ES" b="1" dirty="0" smtClean="0">
                <a:latin typeface="Arial" pitchFamily="34" charset="0"/>
                <a:cs typeface="Arial" pitchFamily="34" charset="0"/>
              </a:rPr>
            </a:br>
            <a:r>
              <a:rPr lang="ca-ES" b="1" dirty="0" smtClean="0">
                <a:latin typeface="Arial" pitchFamily="34" charset="0"/>
                <a:cs typeface="Arial" pitchFamily="34" charset="0"/>
              </a:rPr>
              <a:t>24 de primària, 50 </a:t>
            </a:r>
            <a:r>
              <a:rPr lang="ca-ES" b="1" dirty="0" err="1" smtClean="0">
                <a:latin typeface="Arial" pitchFamily="34" charset="0"/>
                <a:cs typeface="Arial" pitchFamily="34" charset="0"/>
              </a:rPr>
              <a:t>d’ESO</a:t>
            </a:r>
            <a:r>
              <a:rPr lang="ca-ES" b="1" dirty="0" smtClean="0">
                <a:latin typeface="Arial" pitchFamily="34" charset="0"/>
                <a:cs typeface="Arial" pitchFamily="34" charset="0"/>
              </a:rPr>
              <a:t>, 6 de Batxillerat  i 1 d’Educació Especial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 redondeado"/>
          <p:cNvSpPr/>
          <p:nvPr/>
        </p:nvSpPr>
        <p:spPr>
          <a:xfrm>
            <a:off x="4140200" y="5977334"/>
            <a:ext cx="5003800" cy="9080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TUTORÍA</a:t>
            </a: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detecta dificultats i orienta </a:t>
            </a:r>
            <a:r>
              <a:rPr lang="ca-E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intel.múltiples</a:t>
            </a:r>
            <a:r>
              <a:rPr lang="ca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desenvolupament sociabilitat, </a:t>
            </a:r>
            <a:r>
              <a:rPr lang="ca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autoestima, emocions</a:t>
            </a: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motivació, família</a:t>
            </a:r>
          </a:p>
        </p:txBody>
      </p:sp>
      <p:sp>
        <p:nvSpPr>
          <p:cNvPr id="7" name="6 Elipse"/>
          <p:cNvSpPr/>
          <p:nvPr/>
        </p:nvSpPr>
        <p:spPr>
          <a:xfrm>
            <a:off x="4425950" y="1773238"/>
            <a:ext cx="4538663" cy="3743325"/>
          </a:xfrm>
          <a:prstGeom prst="ellipse">
            <a:avLst/>
          </a:prstGeom>
          <a:solidFill>
            <a:srgbClr val="97FFC6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8196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29" y="1773238"/>
            <a:ext cx="5326384" cy="4024312"/>
          </a:xfrm>
          <a:prstGeom prst="ellipse">
            <a:avLst/>
          </a:prstGeom>
          <a:solidFill>
            <a:srgbClr val="FFFF85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2400" b="1">
              <a:latin typeface="Calibri" pitchFamily="34" charset="0"/>
            </a:endParaRPr>
          </a:p>
        </p:txBody>
      </p:sp>
      <p:sp>
        <p:nvSpPr>
          <p:cNvPr id="14342" name="12 CuadroTexto"/>
          <p:cNvSpPr txBox="1">
            <a:spLocks noChangeArrowheads="1"/>
          </p:cNvSpPr>
          <p:nvPr/>
        </p:nvSpPr>
        <p:spPr bwMode="auto">
          <a:xfrm>
            <a:off x="755650" y="2205038"/>
            <a:ext cx="4321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ACTIVITATS PRÀCTIQUES </a:t>
            </a:r>
            <a:r>
              <a:rPr lang="es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COMPETENCIALS</a:t>
            </a:r>
            <a:endParaRPr lang="es-E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4391025" y="1763713"/>
            <a:ext cx="4573588" cy="374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31" name="12 CuadroTexto"/>
          <p:cNvSpPr txBox="1">
            <a:spLocks noChangeArrowheads="1"/>
          </p:cNvSpPr>
          <p:nvPr/>
        </p:nvSpPr>
        <p:spPr bwMode="auto">
          <a:xfrm>
            <a:off x="1116013" y="950814"/>
            <a:ext cx="3311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SABER FER</a:t>
            </a:r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7343775" y="5661025"/>
            <a:ext cx="190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/>
              <a:t>Pere </a:t>
            </a:r>
            <a:r>
              <a:rPr lang="es-ES" sz="1200" dirty="0" err="1"/>
              <a:t>Marquès</a:t>
            </a:r>
            <a:r>
              <a:rPr lang="es-ES" sz="1200" dirty="0"/>
              <a:t> (</a:t>
            </a:r>
            <a:r>
              <a:rPr lang="es-ES" sz="1200" dirty="0" smtClean="0"/>
              <a:t>9-2014)</a:t>
            </a:r>
            <a:endParaRPr lang="es-ES" sz="1200" dirty="0"/>
          </a:p>
        </p:txBody>
      </p:sp>
      <p:sp>
        <p:nvSpPr>
          <p:cNvPr id="8201" name="21 CuadroTexto"/>
          <p:cNvSpPr txBox="1">
            <a:spLocks noChangeArrowheads="1"/>
          </p:cNvSpPr>
          <p:nvPr/>
        </p:nvSpPr>
        <p:spPr bwMode="auto">
          <a:xfrm>
            <a:off x="827088" y="1331476"/>
            <a:ext cx="4032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600" b="1" dirty="0" smtClean="0">
                <a:latin typeface="Arial" pitchFamily="34" charset="0"/>
                <a:cs typeface="Arial" pitchFamily="34" charset="0"/>
              </a:rPr>
              <a:t>consultant</a:t>
            </a:r>
            <a:r>
              <a:rPr lang="ca-ES" sz="1600" b="1" dirty="0">
                <a:latin typeface="Arial" pitchFamily="34" charset="0"/>
                <a:cs typeface="Arial" pitchFamily="34" charset="0"/>
              </a:rPr>
              <a:t>: apunts, llibres, </a:t>
            </a:r>
            <a:r>
              <a:rPr lang="ca-ES" sz="1600" b="1" dirty="0" smtClean="0">
                <a:latin typeface="Arial" pitchFamily="34" charset="0"/>
                <a:cs typeface="Arial" pitchFamily="34" charset="0"/>
              </a:rPr>
              <a:t>Internet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2" name="22 Imagen" descr="relojaren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708275"/>
            <a:ext cx="5270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24 CuadroTexto"/>
          <p:cNvSpPr txBox="1">
            <a:spLocks noChangeArrowheads="1"/>
          </p:cNvSpPr>
          <p:nvPr/>
        </p:nvSpPr>
        <p:spPr bwMode="auto">
          <a:xfrm>
            <a:off x="1331640" y="4005064"/>
            <a:ext cx="2951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elaborar uns </a:t>
            </a:r>
            <a:r>
              <a:rPr lang="ca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a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a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apunts`personals”</a:t>
            </a:r>
          </a:p>
        </p:txBody>
      </p:sp>
      <p:sp>
        <p:nvSpPr>
          <p:cNvPr id="14357" name="11 CuadroTexto"/>
          <p:cNvSpPr txBox="1">
            <a:spLocks noChangeArrowheads="1"/>
          </p:cNvSpPr>
          <p:nvPr/>
        </p:nvSpPr>
        <p:spPr bwMode="auto">
          <a:xfrm>
            <a:off x="5177407" y="2264385"/>
            <a:ext cx="34990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VOCABULARI BÀSIC</a:t>
            </a:r>
          </a:p>
          <a:p>
            <a:pPr algn="ctr">
              <a:defRPr/>
            </a:pPr>
            <a:r>
              <a:rPr lang="ca-ES" sz="1600" b="1" dirty="0" smtClean="0">
                <a:latin typeface="Arial" pitchFamily="34" charset="0"/>
                <a:cs typeface="Arial" pitchFamily="34" charset="0"/>
              </a:rPr>
              <a:t>conceptes, persones, fets, dades</a:t>
            </a:r>
          </a:p>
          <a:p>
            <a:pPr algn="ctr">
              <a:spcAft>
                <a:spcPts val="600"/>
              </a:spcAft>
              <a:defRPr/>
            </a:pP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glossari d’assignatures)</a:t>
            </a:r>
          </a:p>
        </p:txBody>
      </p:sp>
      <p:sp>
        <p:nvSpPr>
          <p:cNvPr id="34" name="12 CuadroTexto"/>
          <p:cNvSpPr txBox="1">
            <a:spLocks noChangeArrowheads="1"/>
          </p:cNvSpPr>
          <p:nvPr/>
        </p:nvSpPr>
        <p:spPr bwMode="auto">
          <a:xfrm>
            <a:off x="5364163" y="836613"/>
            <a:ext cx="287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MEMORITZAR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0" y="5922963"/>
            <a:ext cx="4067175" cy="935037"/>
          </a:xfrm>
          <a:prstGeom prst="roundRect">
            <a:avLst/>
          </a:prstGeom>
          <a:solidFill>
            <a:srgbClr val="200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 MOLTES ACTIVITATS</a:t>
            </a: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amb auto/</a:t>
            </a:r>
            <a:r>
              <a:rPr lang="ca-E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a-E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hetero</a:t>
            </a: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AVALUACIÓ CONTINUADA</a:t>
            </a: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ca-E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exàmens-control</a:t>
            </a:r>
            <a:endParaRPr lang="ca-E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38 CuadroTexto"/>
          <p:cNvSpPr txBox="1">
            <a:spLocks noChangeArrowheads="1"/>
          </p:cNvSpPr>
          <p:nvPr/>
        </p:nvSpPr>
        <p:spPr bwMode="auto">
          <a:xfrm>
            <a:off x="1223963" y="476250"/>
            <a:ext cx="680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 i="1" dirty="0" err="1"/>
              <a:t>Bimodalitat</a:t>
            </a:r>
            <a:r>
              <a:rPr lang="ca-ES" b="1" i="1" dirty="0"/>
              <a:t> metodològica i a l’avaluació</a:t>
            </a:r>
          </a:p>
        </p:txBody>
      </p:sp>
      <p:sp>
        <p:nvSpPr>
          <p:cNvPr id="8208" name="11 CuadroTexto"/>
          <p:cNvSpPr txBox="1">
            <a:spLocks noChangeArrowheads="1"/>
          </p:cNvSpPr>
          <p:nvPr/>
        </p:nvSpPr>
        <p:spPr bwMode="auto">
          <a:xfrm>
            <a:off x="5293420" y="3789040"/>
            <a:ext cx="2590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fer un </a:t>
            </a:r>
            <a:b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“glossari personal”</a:t>
            </a:r>
            <a:endParaRPr lang="ca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32 Rectángulo"/>
          <p:cNvSpPr>
            <a:spLocks noChangeArrowheads="1"/>
          </p:cNvSpPr>
          <p:nvPr/>
        </p:nvSpPr>
        <p:spPr bwMode="auto">
          <a:xfrm>
            <a:off x="5148263" y="1196975"/>
            <a:ext cx="3529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600" b="1" dirty="0" smtClean="0">
                <a:latin typeface="Arial" pitchFamily="34" charset="0"/>
                <a:cs typeface="Arial" pitchFamily="34" charset="0"/>
              </a:rPr>
              <a:t>comprendre</a:t>
            </a:r>
            <a:r>
              <a:rPr lang="ca-ES" sz="1600" b="1" dirty="0">
                <a:latin typeface="Arial" pitchFamily="34" charset="0"/>
                <a:cs typeface="Arial" pitchFamily="34" charset="0"/>
              </a:rPr>
              <a:t>, usar, </a:t>
            </a:r>
            <a:r>
              <a:rPr lang="ca-ES" sz="1600" b="1" dirty="0" smtClean="0">
                <a:latin typeface="Arial" pitchFamily="34" charset="0"/>
                <a:cs typeface="Arial" pitchFamily="34" charset="0"/>
              </a:rPr>
              <a:t>explicar</a:t>
            </a:r>
            <a:br>
              <a:rPr lang="ca-ES" sz="1600" b="1" dirty="0" smtClean="0">
                <a:latin typeface="Arial" pitchFamily="34" charset="0"/>
                <a:cs typeface="Arial" pitchFamily="34" charset="0"/>
              </a:rPr>
            </a:br>
            <a:r>
              <a:rPr lang="ca-ES" sz="1600" b="1" i="1" dirty="0" smtClean="0">
                <a:latin typeface="Arial" pitchFamily="34" charset="0"/>
                <a:cs typeface="Arial" pitchFamily="34" charset="0"/>
              </a:rPr>
              <a:t>(memorització </a:t>
            </a:r>
            <a:r>
              <a:rPr lang="ca-ES" sz="1600" b="1" i="1" dirty="0" err="1" smtClean="0">
                <a:latin typeface="Arial" pitchFamily="34" charset="0"/>
                <a:cs typeface="Arial" pitchFamily="34" charset="0"/>
              </a:rPr>
              <a:t>reconstructiva</a:t>
            </a:r>
            <a:r>
              <a:rPr lang="ca-ES" sz="16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ca-E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0" y="-47625"/>
            <a:ext cx="91440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a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CURRICULUM BIMODAL: 2 tipus d’activitats</a:t>
            </a:r>
            <a:endParaRPr lang="ca-E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11" name="35 Rectángulo"/>
          <p:cNvSpPr>
            <a:spLocks noChangeArrowheads="1"/>
          </p:cNvSpPr>
          <p:nvPr/>
        </p:nvSpPr>
        <p:spPr bwMode="auto">
          <a:xfrm>
            <a:off x="5508104" y="3522494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fer exercicis d’aplicació, llegir...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12" name="36 CuadroTexto"/>
          <p:cNvSpPr txBox="1">
            <a:spLocks noChangeArrowheads="1"/>
          </p:cNvSpPr>
          <p:nvPr/>
        </p:nvSpPr>
        <p:spPr bwMode="auto">
          <a:xfrm>
            <a:off x="4356100" y="3500438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rgbClr val="000099"/>
                </a:solidFill>
              </a:rPr>
              <a:t>EXPE</a:t>
            </a:r>
            <a:br>
              <a:rPr lang="es-ES" sz="2000" b="1" dirty="0">
                <a:solidFill>
                  <a:srgbClr val="000099"/>
                </a:solidFill>
              </a:rPr>
            </a:br>
            <a:r>
              <a:rPr lang="es-ES" sz="2000" b="1" dirty="0">
                <a:solidFill>
                  <a:srgbClr val="000099"/>
                </a:solidFill>
              </a:rPr>
              <a:t>RIÈN</a:t>
            </a:r>
          </a:p>
          <a:p>
            <a:pPr algn="ctr"/>
            <a:r>
              <a:rPr lang="es-ES" sz="2000" b="1" dirty="0">
                <a:solidFill>
                  <a:srgbClr val="000099"/>
                </a:solidFill>
              </a:rPr>
              <a:t>CIA</a:t>
            </a:r>
          </a:p>
        </p:txBody>
      </p:sp>
      <p:sp>
        <p:nvSpPr>
          <p:cNvPr id="8213" name="38 CuadroTexto"/>
          <p:cNvSpPr txBox="1">
            <a:spLocks noChangeArrowheads="1"/>
          </p:cNvSpPr>
          <p:nvPr/>
        </p:nvSpPr>
        <p:spPr bwMode="auto">
          <a:xfrm>
            <a:off x="899219" y="2917825"/>
            <a:ext cx="39608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600" b="1" dirty="0">
                <a:latin typeface="Arial" pitchFamily="34" charset="0"/>
                <a:cs typeface="Arial" pitchFamily="34" charset="0"/>
              </a:rPr>
              <a:t>individuals i </a:t>
            </a:r>
            <a:r>
              <a:rPr lang="ca-ES" sz="1600" b="1" dirty="0" err="1" smtClean="0">
                <a:latin typeface="Arial" pitchFamily="34" charset="0"/>
                <a:cs typeface="Arial" pitchFamily="34" charset="0"/>
              </a:rPr>
              <a:t>col.laboratives</a:t>
            </a:r>
            <a:r>
              <a:rPr lang="ca-ES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a-ES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a-ES" sz="1600" dirty="0">
                <a:latin typeface="Arial" pitchFamily="34" charset="0"/>
                <a:cs typeface="Arial" pitchFamily="34" charset="0"/>
              </a:rPr>
              <a:t>investigar, aplicar, valorar, crear</a:t>
            </a:r>
          </a:p>
          <a:p>
            <a:pPr algn="ctr"/>
            <a:r>
              <a:rPr lang="ca-ES" sz="1600" dirty="0">
                <a:latin typeface="Arial" pitchFamily="34" charset="0"/>
                <a:cs typeface="Arial" pitchFamily="34" charset="0"/>
              </a:rPr>
              <a:t>projectes, problemes, rols</a:t>
            </a:r>
          </a:p>
        </p:txBody>
      </p:sp>
      <p:pic>
        <p:nvPicPr>
          <p:cNvPr id="8214" name="28 Imagen" descr="glosari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861048"/>
            <a:ext cx="1431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Flecha abajo"/>
          <p:cNvSpPr/>
          <p:nvPr/>
        </p:nvSpPr>
        <p:spPr>
          <a:xfrm>
            <a:off x="2627313" y="1844675"/>
            <a:ext cx="360362" cy="3603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0" name="29 Flecha abajo"/>
          <p:cNvSpPr/>
          <p:nvPr/>
        </p:nvSpPr>
        <p:spPr>
          <a:xfrm>
            <a:off x="6588125" y="1916113"/>
            <a:ext cx="360363" cy="360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8217" name="31 Imagen" descr="cabezaycerebr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620688"/>
            <a:ext cx="750463" cy="86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30 Imagen" descr="mapaconceptualcolores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47725">
            <a:off x="8360504" y="626244"/>
            <a:ext cx="468562" cy="3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24 Imagen" descr="libreta2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474269"/>
            <a:ext cx="619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31 Imagen" descr="pendrive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4549" y="4637782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21 Imagen" descr="lapiz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412" y="4448869"/>
            <a:ext cx="223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40 Imagen" descr="cajaherramientas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6849" y="3801169"/>
            <a:ext cx="1314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21 Imagen" descr="smartphoneeinternet3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124" y="3717032"/>
            <a:ext cx="679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14 Imagen" descr="onenote2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33599" y="3945632"/>
            <a:ext cx="3492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CuadroTexto"/>
          <p:cNvSpPr txBox="1"/>
          <p:nvPr/>
        </p:nvSpPr>
        <p:spPr>
          <a:xfrm>
            <a:off x="5220072" y="4941168"/>
            <a:ext cx="3456384" cy="58477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Exàmens teòrics: 70% de les preguntes seran sobre el glossari</a:t>
            </a:r>
            <a:endParaRPr lang="ca-E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763688" y="5220489"/>
            <a:ext cx="2808312" cy="58477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Exàmens pràctics: es poden usar  els apunts</a:t>
            </a:r>
            <a:endParaRPr lang="ca-E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413625" y="6581775"/>
            <a:ext cx="173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alibri" pitchFamily="34" charset="0"/>
              </a:rPr>
              <a:t>Pere </a:t>
            </a:r>
            <a:r>
              <a:rPr lang="es-ES" sz="1200" dirty="0" err="1">
                <a:latin typeface="Calibri" pitchFamily="34" charset="0"/>
              </a:rPr>
              <a:t>Marquès</a:t>
            </a:r>
            <a:r>
              <a:rPr lang="es-ES" sz="1200" dirty="0">
                <a:latin typeface="Calibri" pitchFamily="34" charset="0"/>
              </a:rPr>
              <a:t> (</a:t>
            </a:r>
            <a:r>
              <a:rPr lang="es-ES" sz="1200" dirty="0" smtClean="0">
                <a:latin typeface="Calibri" pitchFamily="34" charset="0"/>
              </a:rPr>
              <a:t>2014)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44624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VALORACIÓ DE LES ACTIVITATS </a:t>
            </a:r>
            <a:r>
              <a:rPr lang="ca-E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MEMORÍSTIQUES REALITZADES</a:t>
            </a:r>
            <a:endParaRPr lang="ca-E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7504" y="493736"/>
          <a:ext cx="8856984" cy="6319640"/>
        </p:xfrm>
        <a:graphic>
          <a:graphicData uri="http://schemas.openxmlformats.org/drawingml/2006/table">
            <a:tbl>
              <a:tblPr/>
              <a:tblGrid>
                <a:gridCol w="7992888"/>
                <a:gridCol w="864096"/>
              </a:tblGrid>
              <a:tr h="27464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principi de curs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 (o de cada tema)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el professor presenta el glossari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bàsic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Cada 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alumne elabora el seu </a:t>
                      </a:r>
                      <a:r>
                        <a:rPr lang="ca-ES" sz="2000" b="1" dirty="0" err="1" smtClean="0">
                          <a:latin typeface="Arial Narrow"/>
                          <a:ea typeface="Times New Roman"/>
                          <a:cs typeface="Times New Roman"/>
                        </a:rPr>
                        <a:t>glossari-personal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75/84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El professor va explicant el glossari de l'assignatura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 al llarg del </a:t>
                      </a:r>
                      <a:r>
                        <a:rPr lang="ca-ES" sz="2000" dirty="0" smtClean="0">
                          <a:latin typeface="Arial Narrow"/>
                          <a:ea typeface="Times New Roman"/>
                          <a:cs typeface="Times New Roman"/>
                        </a:rPr>
                        <a:t>curs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En explicar els temes el professor emfatitza i fa preguntes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 sobre el </a:t>
                      </a:r>
                      <a:r>
                        <a:rPr lang="ca-ES" sz="2000" dirty="0" smtClean="0">
                          <a:latin typeface="Arial Narrow"/>
                          <a:ea typeface="Times New Roman"/>
                          <a:cs typeface="Times New Roman"/>
                        </a:rPr>
                        <a:t>glossari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i="0" dirty="0" smtClean="0">
                          <a:latin typeface="Arial Narrow"/>
                          <a:ea typeface="Times New Roman"/>
                          <a:cs typeface="Arial Narrow"/>
                        </a:rPr>
                        <a:t>S’ensenya </a:t>
                      </a:r>
                      <a:r>
                        <a:rPr lang="ca-ES" sz="2000" b="1" i="0" dirty="0">
                          <a:latin typeface="Arial Narrow"/>
                          <a:ea typeface="Times New Roman"/>
                          <a:cs typeface="Arial Narrow"/>
                        </a:rPr>
                        <a:t>als alumnes a </a:t>
                      </a:r>
                      <a:r>
                        <a:rPr lang="ca-ES" sz="2000" b="1" i="1" dirty="0">
                          <a:latin typeface="Arial Narrow"/>
                          <a:ea typeface="Times New Roman"/>
                          <a:cs typeface="Arial Narrow"/>
                        </a:rPr>
                        <a:t>“construir/inventar definicions</a:t>
                      </a:r>
                      <a:r>
                        <a:rPr lang="ca-ES" sz="2000" b="1" i="1" dirty="0" smtClean="0">
                          <a:latin typeface="Arial Narrow"/>
                          <a:ea typeface="Times New Roman"/>
                          <a:cs typeface="Arial Narrow"/>
                        </a:rPr>
                        <a:t>” </a:t>
                      </a:r>
                      <a:r>
                        <a:rPr lang="ca-ES" sz="1400" i="1" dirty="0" smtClean="0">
                          <a:latin typeface="Arial Narrow"/>
                          <a:ea typeface="Times New Roman"/>
                          <a:cs typeface="Arial Narrow"/>
                        </a:rPr>
                        <a:t>(</a:t>
                      </a:r>
                      <a:r>
                        <a:rPr lang="ca-ES" sz="1400" i="1" dirty="0">
                          <a:latin typeface="Arial Narrow"/>
                          <a:ea typeface="Times New Roman"/>
                          <a:cs typeface="Arial Narrow"/>
                        </a:rPr>
                        <a:t>memorització </a:t>
                      </a:r>
                      <a:r>
                        <a:rPr lang="ca-ES" sz="1400" i="1" dirty="0" err="1">
                          <a:latin typeface="Arial Narrow"/>
                          <a:ea typeface="Times New Roman"/>
                          <a:cs typeface="Arial Narrow"/>
                        </a:rPr>
                        <a:t>reconstructiva</a:t>
                      </a:r>
                      <a:r>
                        <a:rPr lang="ca-ES" sz="1400" i="1" dirty="0">
                          <a:latin typeface="Arial Narrow"/>
                          <a:ea typeface="Times New Roman"/>
                          <a:cs typeface="Arial Narrow"/>
                        </a:rPr>
                        <a:t>)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8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Els alumnes defineixen paraules a la pissarra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digital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Cada alumne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 (o grup) 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apadrina algunes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paraules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Preguntes de resposta ràpida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. 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Qüestionaris tipus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test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Exercicis d'aplicació del vocabulari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: dibuixos, definició alternativa, </a:t>
                      </a:r>
                      <a:r>
                        <a:rPr lang="ca-ES" sz="2000" dirty="0" smtClean="0">
                          <a:latin typeface="Arial Narrow"/>
                          <a:ea typeface="Times New Roman"/>
                          <a:cs typeface="Times New Roman"/>
                        </a:rPr>
                        <a:t>relacions...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En llibres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els 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alumnes busquen frases que tinguin paraules del glossari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Concursos i jocs.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 Els alumnes es pregunten entre ells les paraules del glossari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Els alumnes corregeixen exercicis de companys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. Seguint  pautes </a:t>
                      </a:r>
                      <a:r>
                        <a:rPr lang="ca-ES" sz="2000" dirty="0" smtClean="0">
                          <a:latin typeface="Arial Narrow"/>
                          <a:ea typeface="Times New Roman"/>
                          <a:cs typeface="Times New Roman"/>
                        </a:rPr>
                        <a:t>del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Alumnes</a:t>
                      </a:r>
                      <a:r>
                        <a:rPr lang="ca-ES" sz="200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elaboren 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preguntes sobre el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vocabulari</a:t>
                      </a:r>
                      <a:r>
                        <a:rPr lang="ca-ES" sz="2000" b="0" dirty="0" smtClean="0">
                          <a:latin typeface="Arial Narrow"/>
                          <a:ea typeface="Times New Roman"/>
                          <a:cs typeface="Times New Roman"/>
                        </a:rPr>
                        <a:t> i</a:t>
                      </a:r>
                      <a:r>
                        <a:rPr lang="ca-ES" sz="2000" dirty="0" smtClean="0">
                          <a:latin typeface="Arial Narrow"/>
                          <a:ea typeface="Times New Roman"/>
                          <a:cs typeface="Times New Roman"/>
                        </a:rPr>
                        <a:t> després es passen a classe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Activitats de lectura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comprensiva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i="1" dirty="0" smtClean="0">
                          <a:latin typeface="Arial Narrow"/>
                          <a:ea typeface="Times New Roman"/>
                          <a:cs typeface="Arial Narrow"/>
                        </a:rPr>
                        <a:t>Quan </a:t>
                      </a:r>
                      <a:r>
                        <a:rPr lang="ca-ES" sz="2000" b="1" i="1" dirty="0">
                          <a:latin typeface="Arial Narrow"/>
                          <a:ea typeface="Times New Roman"/>
                          <a:cs typeface="Arial Narrow"/>
                        </a:rPr>
                        <a:t>de menys el  70% de les preguntes dels </a:t>
                      </a:r>
                      <a:r>
                        <a:rPr lang="ca-ES" sz="2000" b="1" i="1" dirty="0" smtClean="0">
                          <a:latin typeface="Arial Narrow"/>
                          <a:ea typeface="Times New Roman"/>
                          <a:cs typeface="Arial Narrow"/>
                        </a:rPr>
                        <a:t>EXÀMENS </a:t>
                      </a:r>
                      <a:r>
                        <a:rPr lang="ca-ES" sz="2000" b="1" i="1" dirty="0">
                          <a:latin typeface="Arial Narrow"/>
                          <a:ea typeface="Times New Roman"/>
                          <a:cs typeface="Arial Narrow"/>
                        </a:rPr>
                        <a:t>són sobre el glossari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73/78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EXÀMENS de preguntes 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de resposta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ràpida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EXÀMENS de preguntes 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tipus </a:t>
                      </a: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test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2000" b="1" dirty="0" smtClean="0">
                          <a:latin typeface="Arial Narrow"/>
                          <a:ea typeface="Times New Roman"/>
                          <a:cs typeface="Times New Roman"/>
                        </a:rPr>
                        <a:t>EXÀMENS </a:t>
                      </a:r>
                      <a:r>
                        <a:rPr lang="ca-ES" sz="2000" b="1" dirty="0">
                          <a:latin typeface="Arial Narrow"/>
                          <a:ea typeface="Times New Roman"/>
                          <a:cs typeface="Times New Roman"/>
                        </a:rPr>
                        <a:t>tradicionals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: es donen </a:t>
                      </a:r>
                      <a:r>
                        <a:rPr lang="ca-ES" sz="2000" dirty="0" smtClean="0">
                          <a:latin typeface="Arial Narrow"/>
                          <a:ea typeface="Times New Roman"/>
                          <a:cs typeface="Times New Roman"/>
                        </a:rPr>
                        <a:t>es </a:t>
                      </a: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preguntes i els alumnes disposen d'un </a:t>
                      </a:r>
                      <a:r>
                        <a:rPr lang="ca-ES" sz="2000" dirty="0" smtClean="0">
                          <a:latin typeface="Arial Narrow"/>
                          <a:ea typeface="Times New Roman"/>
                          <a:cs typeface="Times New Roman"/>
                        </a:rPr>
                        <a:t>temps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176" marR="33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4785</Words>
  <Application>Microsoft Office PowerPoint</Application>
  <PresentationFormat>Presentación en pantalla (4:3)</PresentationFormat>
  <Paragraphs>611</Paragraphs>
  <Slides>33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Recerca curs 2013-14:   Millora dels resultats acadèmics  amb el currículum bimodal  </vt:lpstr>
      <vt:lpstr>Diapositiva 2</vt:lpstr>
      <vt:lpstr>Diapositiva 3</vt:lpstr>
      <vt:lpstr>Diapositiva 4</vt:lpstr>
      <vt:lpstr>OBJECTIUS DE LA RECERCA</vt:lpstr>
      <vt:lpstr>PLA DE TREBALL</vt:lpstr>
      <vt:lpstr>CENTRES INNOVADORS PARTICIPANTS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COORDINADORS DE LA RECERCA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pmarques</dc:creator>
  <cp:lastModifiedBy>Pere Marques Graells</cp:lastModifiedBy>
  <cp:revision>302</cp:revision>
  <dcterms:created xsi:type="dcterms:W3CDTF">2013-06-16T11:00:40Z</dcterms:created>
  <dcterms:modified xsi:type="dcterms:W3CDTF">2014-10-04T18:33:48Z</dcterms:modified>
</cp:coreProperties>
</file>